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90" r:id="rId3"/>
    <p:sldId id="710" r:id="rId5"/>
    <p:sldId id="717" r:id="rId6"/>
    <p:sldId id="734" r:id="rId7"/>
    <p:sldId id="732" r:id="rId8"/>
    <p:sldId id="750" r:id="rId9"/>
    <p:sldId id="751" r:id="rId10"/>
    <p:sldId id="735" r:id="rId11"/>
    <p:sldId id="725" r:id="rId12"/>
    <p:sldId id="712" r:id="rId13"/>
    <p:sldId id="724" r:id="rId14"/>
    <p:sldId id="709" r:id="rId15"/>
    <p:sldId id="713" r:id="rId16"/>
    <p:sldId id="719" r:id="rId17"/>
    <p:sldId id="296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" panose="020F0502020204030204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  <p:embeddedFont>
      <p:font typeface="Arial Black" panose="020B0A04020102020204" charset="0"/>
      <p:bold r:id="rId34"/>
    </p:embeddedFont>
    <p:embeddedFont>
      <p:font typeface="等线" panose="02010600030101010101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lo" initials="k" lastIdx="1" clrIdx="0"/>
  <p:cmAuthor id="1" name="Jonah Sterling" initials="JBS" lastIdx="2" clrIdx="1"/>
  <p:cmAuthor id="2" name="zhanglei 00222904" initials="z0" lastIdx="3" clrIdx="1"/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6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184.xml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79335-8B61-4373-9C49-E275205A3F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A577-50CE-42FE-B134-6D41223BA8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6F0E7-DDA9-4AE7-83DE-C25EC66BF5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202F-46E6-463D-A9A4-BC1E06FE6C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 bwMode="auto">
          <a:xfrm flipH="1">
            <a:off x="626245" y="346691"/>
            <a:ext cx="437030" cy="4372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1" y="762861"/>
            <a:ext cx="12184067" cy="45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0" tIns="60934" rIns="121870" bIns="6093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/>
          </a:p>
        </p:txBody>
      </p:sp>
      <p:sp>
        <p:nvSpPr>
          <p:cNvPr id="5" name="五角星 4"/>
          <p:cNvSpPr/>
          <p:nvPr userDrawn="1"/>
        </p:nvSpPr>
        <p:spPr>
          <a:xfrm>
            <a:off x="227346" y="329692"/>
            <a:ext cx="398899" cy="398899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4260629" y="278152"/>
            <a:ext cx="7923439" cy="484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4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5"/>
          <p:cNvSpPr/>
          <p:nvPr userDrawn="1"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: 形状 6"/>
          <p:cNvSpPr/>
          <p:nvPr userDrawn="1"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0"/>
            <a:ext cx="12192000" cy="6817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330" y="1429385"/>
            <a:ext cx="10968355" cy="38163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39" y="618"/>
            <a:ext cx="12262940" cy="6857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B4EB6-C435-4D8C-A0F5-446CEC7103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A5D4F-F2A3-4932-BEBA-ADE33DEC75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0" Type="http://schemas.openxmlformats.org/officeDocument/2006/relationships/notesSlide" Target="../notesSlides/notesSlide9.xml"/><Relationship Id="rId2" Type="http://schemas.openxmlformats.org/officeDocument/2006/relationships/tags" Target="../tags/tag100.xml"/><Relationship Id="rId19" Type="http://schemas.openxmlformats.org/officeDocument/2006/relationships/slideLayout" Target="../slideLayouts/slideLayout14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9" Type="http://schemas.openxmlformats.org/officeDocument/2006/relationships/notesSlide" Target="../notesSlides/notesSlide10.xml"/><Relationship Id="rId68" Type="http://schemas.openxmlformats.org/officeDocument/2006/relationships/slideLayout" Target="../slideLayouts/slideLayout14.xml"/><Relationship Id="rId67" Type="http://schemas.openxmlformats.org/officeDocument/2006/relationships/tags" Target="../tags/tag183.xml"/><Relationship Id="rId66" Type="http://schemas.openxmlformats.org/officeDocument/2006/relationships/tags" Target="../tags/tag182.xml"/><Relationship Id="rId65" Type="http://schemas.openxmlformats.org/officeDocument/2006/relationships/tags" Target="../tags/tag181.xml"/><Relationship Id="rId64" Type="http://schemas.openxmlformats.org/officeDocument/2006/relationships/tags" Target="../tags/tag180.xml"/><Relationship Id="rId63" Type="http://schemas.openxmlformats.org/officeDocument/2006/relationships/tags" Target="../tags/tag179.xml"/><Relationship Id="rId62" Type="http://schemas.openxmlformats.org/officeDocument/2006/relationships/tags" Target="../tags/tag178.xml"/><Relationship Id="rId61" Type="http://schemas.openxmlformats.org/officeDocument/2006/relationships/tags" Target="../tags/tag177.xml"/><Relationship Id="rId60" Type="http://schemas.openxmlformats.org/officeDocument/2006/relationships/tags" Target="../tags/tag176.xml"/><Relationship Id="rId6" Type="http://schemas.openxmlformats.org/officeDocument/2006/relationships/tags" Target="../tags/tag122.xml"/><Relationship Id="rId59" Type="http://schemas.openxmlformats.org/officeDocument/2006/relationships/tags" Target="../tags/tag175.xml"/><Relationship Id="rId58" Type="http://schemas.openxmlformats.org/officeDocument/2006/relationships/tags" Target="../tags/tag174.xml"/><Relationship Id="rId57" Type="http://schemas.openxmlformats.org/officeDocument/2006/relationships/tags" Target="../tags/tag173.xml"/><Relationship Id="rId56" Type="http://schemas.openxmlformats.org/officeDocument/2006/relationships/tags" Target="../tags/tag172.xml"/><Relationship Id="rId55" Type="http://schemas.openxmlformats.org/officeDocument/2006/relationships/tags" Target="../tags/tag171.xml"/><Relationship Id="rId54" Type="http://schemas.openxmlformats.org/officeDocument/2006/relationships/tags" Target="../tags/tag170.xml"/><Relationship Id="rId53" Type="http://schemas.openxmlformats.org/officeDocument/2006/relationships/tags" Target="../tags/tag169.xml"/><Relationship Id="rId52" Type="http://schemas.openxmlformats.org/officeDocument/2006/relationships/tags" Target="../tags/tag168.xml"/><Relationship Id="rId51" Type="http://schemas.openxmlformats.org/officeDocument/2006/relationships/tags" Target="../tags/tag167.xml"/><Relationship Id="rId50" Type="http://schemas.openxmlformats.org/officeDocument/2006/relationships/tags" Target="../tags/tag166.xml"/><Relationship Id="rId5" Type="http://schemas.openxmlformats.org/officeDocument/2006/relationships/tags" Target="../tags/tag121.xml"/><Relationship Id="rId49" Type="http://schemas.openxmlformats.org/officeDocument/2006/relationships/tags" Target="../tags/tag165.xml"/><Relationship Id="rId48" Type="http://schemas.openxmlformats.org/officeDocument/2006/relationships/tags" Target="../tags/tag164.xml"/><Relationship Id="rId47" Type="http://schemas.openxmlformats.org/officeDocument/2006/relationships/tags" Target="../tags/tag163.xml"/><Relationship Id="rId46" Type="http://schemas.openxmlformats.org/officeDocument/2006/relationships/tags" Target="../tags/tag162.xml"/><Relationship Id="rId45" Type="http://schemas.openxmlformats.org/officeDocument/2006/relationships/tags" Target="../tags/tag161.xml"/><Relationship Id="rId44" Type="http://schemas.openxmlformats.org/officeDocument/2006/relationships/tags" Target="../tags/tag160.xml"/><Relationship Id="rId43" Type="http://schemas.openxmlformats.org/officeDocument/2006/relationships/tags" Target="../tags/tag159.xml"/><Relationship Id="rId42" Type="http://schemas.openxmlformats.org/officeDocument/2006/relationships/tags" Target="../tags/tag158.xml"/><Relationship Id="rId41" Type="http://schemas.openxmlformats.org/officeDocument/2006/relationships/tags" Target="../tags/tag157.xml"/><Relationship Id="rId40" Type="http://schemas.openxmlformats.org/officeDocument/2006/relationships/tags" Target="../tags/tag156.xml"/><Relationship Id="rId4" Type="http://schemas.openxmlformats.org/officeDocument/2006/relationships/tags" Target="../tags/tag120.xml"/><Relationship Id="rId39" Type="http://schemas.openxmlformats.org/officeDocument/2006/relationships/tags" Target="../tags/tag155.xml"/><Relationship Id="rId38" Type="http://schemas.openxmlformats.org/officeDocument/2006/relationships/tags" Target="../tags/tag154.xml"/><Relationship Id="rId37" Type="http://schemas.openxmlformats.org/officeDocument/2006/relationships/tags" Target="../tags/tag153.xml"/><Relationship Id="rId36" Type="http://schemas.openxmlformats.org/officeDocument/2006/relationships/tags" Target="../tags/tag152.xml"/><Relationship Id="rId35" Type="http://schemas.openxmlformats.org/officeDocument/2006/relationships/tags" Target="../tags/tag151.xml"/><Relationship Id="rId34" Type="http://schemas.openxmlformats.org/officeDocument/2006/relationships/tags" Target="../tags/tag150.xml"/><Relationship Id="rId33" Type="http://schemas.openxmlformats.org/officeDocument/2006/relationships/tags" Target="../tags/tag149.xml"/><Relationship Id="rId32" Type="http://schemas.openxmlformats.org/officeDocument/2006/relationships/tags" Target="../tags/tag148.xml"/><Relationship Id="rId31" Type="http://schemas.openxmlformats.org/officeDocument/2006/relationships/tags" Target="../tags/tag147.xml"/><Relationship Id="rId30" Type="http://schemas.openxmlformats.org/officeDocument/2006/relationships/tags" Target="../tags/tag146.xml"/><Relationship Id="rId3" Type="http://schemas.openxmlformats.org/officeDocument/2006/relationships/tags" Target="../tags/tag119.xml"/><Relationship Id="rId29" Type="http://schemas.openxmlformats.org/officeDocument/2006/relationships/tags" Target="../tags/tag145.xml"/><Relationship Id="rId28" Type="http://schemas.openxmlformats.org/officeDocument/2006/relationships/tags" Target="../tags/tag144.xml"/><Relationship Id="rId27" Type="http://schemas.openxmlformats.org/officeDocument/2006/relationships/tags" Target="../tags/tag143.xml"/><Relationship Id="rId26" Type="http://schemas.openxmlformats.org/officeDocument/2006/relationships/tags" Target="../tags/tag142.xml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tags" Target="../tags/tag118.xml"/><Relationship Id="rId19" Type="http://schemas.openxmlformats.org/officeDocument/2006/relationships/tags" Target="../tags/tag135.xml"/><Relationship Id="rId18" Type="http://schemas.openxmlformats.org/officeDocument/2006/relationships/tags" Target="../tags/tag134.xml"/><Relationship Id="rId17" Type="http://schemas.openxmlformats.org/officeDocument/2006/relationships/tags" Target="../tags/tag133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4" Type="http://schemas.openxmlformats.org/officeDocument/2006/relationships/notesSlide" Target="../notesSlides/notesSlide6.xml"/><Relationship Id="rId53" Type="http://schemas.openxmlformats.org/officeDocument/2006/relationships/slideLayout" Target="../slideLayouts/slideLayout14.xml"/><Relationship Id="rId52" Type="http://schemas.openxmlformats.org/officeDocument/2006/relationships/tags" Target="../tags/tag82.xml"/><Relationship Id="rId51" Type="http://schemas.openxmlformats.org/officeDocument/2006/relationships/tags" Target="../tags/tag81.xml"/><Relationship Id="rId50" Type="http://schemas.openxmlformats.org/officeDocument/2006/relationships/tags" Target="../tags/tag80.xml"/><Relationship Id="rId5" Type="http://schemas.openxmlformats.org/officeDocument/2006/relationships/tags" Target="../tags/tag35.xml"/><Relationship Id="rId49" Type="http://schemas.openxmlformats.org/officeDocument/2006/relationships/tags" Target="../tags/tag79.xml"/><Relationship Id="rId48" Type="http://schemas.openxmlformats.org/officeDocument/2006/relationships/tags" Target="../tags/tag78.xml"/><Relationship Id="rId47" Type="http://schemas.openxmlformats.org/officeDocument/2006/relationships/tags" Target="../tags/tag77.xml"/><Relationship Id="rId46" Type="http://schemas.openxmlformats.org/officeDocument/2006/relationships/tags" Target="../tags/tag76.xml"/><Relationship Id="rId45" Type="http://schemas.openxmlformats.org/officeDocument/2006/relationships/tags" Target="../tags/tag75.xml"/><Relationship Id="rId44" Type="http://schemas.openxmlformats.org/officeDocument/2006/relationships/tags" Target="../tags/tag74.xml"/><Relationship Id="rId43" Type="http://schemas.openxmlformats.org/officeDocument/2006/relationships/tags" Target="../tags/tag73.xml"/><Relationship Id="rId42" Type="http://schemas.openxmlformats.org/officeDocument/2006/relationships/tags" Target="../tags/tag72.xml"/><Relationship Id="rId41" Type="http://schemas.openxmlformats.org/officeDocument/2006/relationships/tags" Target="../tags/tag71.xml"/><Relationship Id="rId40" Type="http://schemas.openxmlformats.org/officeDocument/2006/relationships/tags" Target="../tags/tag70.xml"/><Relationship Id="rId4" Type="http://schemas.openxmlformats.org/officeDocument/2006/relationships/tags" Target="../tags/tag34.xml"/><Relationship Id="rId39" Type="http://schemas.openxmlformats.org/officeDocument/2006/relationships/tags" Target="../tags/tag69.xml"/><Relationship Id="rId38" Type="http://schemas.openxmlformats.org/officeDocument/2006/relationships/tags" Target="../tags/tag68.xml"/><Relationship Id="rId37" Type="http://schemas.openxmlformats.org/officeDocument/2006/relationships/tags" Target="../tags/tag67.xml"/><Relationship Id="rId36" Type="http://schemas.openxmlformats.org/officeDocument/2006/relationships/tags" Target="../tags/tag66.xml"/><Relationship Id="rId35" Type="http://schemas.openxmlformats.org/officeDocument/2006/relationships/tags" Target="../tags/tag65.xml"/><Relationship Id="rId34" Type="http://schemas.openxmlformats.org/officeDocument/2006/relationships/tags" Target="../tags/tag64.xml"/><Relationship Id="rId33" Type="http://schemas.openxmlformats.org/officeDocument/2006/relationships/tags" Target="../tags/tag63.xml"/><Relationship Id="rId32" Type="http://schemas.openxmlformats.org/officeDocument/2006/relationships/tags" Target="../tags/tag62.xml"/><Relationship Id="rId31" Type="http://schemas.openxmlformats.org/officeDocument/2006/relationships/tags" Target="../tags/tag61.xml"/><Relationship Id="rId30" Type="http://schemas.openxmlformats.org/officeDocument/2006/relationships/tags" Target="../tags/tag60.xml"/><Relationship Id="rId3" Type="http://schemas.openxmlformats.org/officeDocument/2006/relationships/tags" Target="../tags/tag33.xml"/><Relationship Id="rId29" Type="http://schemas.openxmlformats.org/officeDocument/2006/relationships/tags" Target="../tags/tag59.xml"/><Relationship Id="rId28" Type="http://schemas.openxmlformats.org/officeDocument/2006/relationships/tags" Target="../tags/tag58.xml"/><Relationship Id="rId27" Type="http://schemas.openxmlformats.org/officeDocument/2006/relationships/tags" Target="../tags/tag57.xml"/><Relationship Id="rId26" Type="http://schemas.openxmlformats.org/officeDocument/2006/relationships/tags" Target="../tags/tag56.xml"/><Relationship Id="rId25" Type="http://schemas.openxmlformats.org/officeDocument/2006/relationships/tags" Target="../tags/tag55.xml"/><Relationship Id="rId24" Type="http://schemas.openxmlformats.org/officeDocument/2006/relationships/tags" Target="../tags/tag54.xml"/><Relationship Id="rId23" Type="http://schemas.openxmlformats.org/officeDocument/2006/relationships/tags" Target="../tags/tag53.xml"/><Relationship Id="rId22" Type="http://schemas.openxmlformats.org/officeDocument/2006/relationships/tags" Target="../tags/tag52.xml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tags" Target="../tags/tag32.xml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1417955" y="1756410"/>
            <a:ext cx="962215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  <a:scene3d>
              <a:camera prst="orthographicFront"/>
              <a:lightRig rig="threePt" dir="t"/>
            </a:scene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采资财一体化管理平台暨</a:t>
            </a:r>
            <a:endParaRPr lang="zh-CN" altLang="en-US" sz="4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4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国有资产管理办法培训</a:t>
            </a:r>
            <a:endParaRPr lang="zh-CN" altLang="en-US" sz="4800" b="1" kern="1200" baseline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4800" b="1" kern="1200" baseline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2"/>
          <p:cNvSpPr/>
          <p:nvPr>
            <p:custDataLst>
              <p:tags r:id="rId1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160145"/>
            <a:ext cx="11524615" cy="4693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目的与依据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      </a:t>
            </a:r>
            <a:endParaRPr lang="en-US" altLang="zh-CN" sz="2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      </a:t>
            </a:r>
            <a:r>
              <a:rPr lang="zh-CN" altLang="en-US" sz="2000" b="1">
                <a:solidFill>
                  <a:schemeClr val="tx1"/>
                </a:solidFill>
              </a:rPr>
              <a:t>规范国有资产管理行为</a:t>
            </a:r>
            <a:r>
              <a:rPr lang="en-US" altLang="zh-CN" sz="2000" b="1">
                <a:solidFill>
                  <a:schemeClr val="tx1"/>
                </a:solidFill>
              </a:rPr>
              <a:t>                      </a:t>
            </a:r>
            <a:endParaRPr lang="zh-CN" altLang="en-US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     </a:t>
            </a:r>
            <a:r>
              <a:rPr lang="zh-CN" altLang="en-US" sz="2000" b="1">
                <a:solidFill>
                  <a:schemeClr val="tx1"/>
                </a:solidFill>
              </a:rPr>
              <a:t>维护国有资产的安全和完整</a:t>
            </a:r>
            <a:endParaRPr lang="zh-CN" altLang="en-US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    </a:t>
            </a:r>
            <a:r>
              <a:rPr lang="zh-CN" altLang="en-US" sz="2000" b="1">
                <a:solidFill>
                  <a:schemeClr val="tx1"/>
                </a:solidFill>
              </a:rPr>
              <a:t>合理配置和有效使用国有资产</a:t>
            </a:r>
            <a:endParaRPr lang="zh-CN" altLang="en-US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    </a:t>
            </a:r>
            <a:r>
              <a:rPr lang="zh-CN" altLang="en-US" sz="2000" b="1">
                <a:solidFill>
                  <a:schemeClr val="tx1"/>
                </a:solidFill>
              </a:rPr>
              <a:t>保障和促进学校各项事业发展</a:t>
            </a:r>
            <a:endParaRPr lang="zh-CN" altLang="en-US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7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                                                   </a:t>
            </a:r>
            <a:r>
              <a:rPr lang="zh-CN" altLang="en-US" sz="2000" b="1">
                <a:solidFill>
                  <a:schemeClr val="tx1"/>
                </a:solidFill>
              </a:rPr>
              <a:t>《行政事业性国有资产管理条例》(国务院令第738号)</a:t>
            </a:r>
            <a:endParaRPr lang="zh-CN" altLang="en-US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                                                  </a:t>
            </a:r>
            <a:r>
              <a:rPr lang="zh-CN" altLang="en-US" sz="2000" b="1">
                <a:solidFill>
                  <a:schemeClr val="tx1"/>
                </a:solidFill>
              </a:rPr>
              <a:t>《事业单位国有资产管理暂行办法》(财政部令第100号)</a:t>
            </a:r>
            <a:endParaRPr lang="zh-CN" altLang="en-US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                                                 </a:t>
            </a:r>
            <a:r>
              <a:rPr lang="zh-CN" altLang="en-US" sz="2000" b="1">
                <a:solidFill>
                  <a:schemeClr val="tx1"/>
                </a:solidFill>
              </a:rPr>
              <a:t>上海市事业单位国有资产管理办法》(沪财教〔2016〕26号)</a:t>
            </a:r>
            <a:endParaRPr lang="zh-CN" altLang="en-US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</a:rPr>
              <a:t>                               </a:t>
            </a:r>
            <a:r>
              <a:rPr lang="zh-CN" altLang="en-US" sz="2000" b="1">
                <a:solidFill>
                  <a:schemeClr val="tx1"/>
                </a:solidFill>
              </a:rPr>
              <a:t>《上海市教育委员会所属事业单位国有资产管理办法》(沪教委国资〔2023〕27 号)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0" y="929005"/>
            <a:ext cx="10043795" cy="759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chemeClr val="accent1"/>
                </a:solidFill>
              </a:rPr>
              <a:t>3.</a:t>
            </a:r>
            <a:r>
              <a:rPr lang="zh-CN" altLang="en-US" sz="3200" b="1">
                <a:solidFill>
                  <a:schemeClr val="accent1"/>
                </a:solidFill>
              </a:rPr>
              <a:t>原则</a:t>
            </a:r>
            <a:endParaRPr lang="zh-CN" altLang="en-US" sz="3200" b="1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6640" y="1891665"/>
            <a:ext cx="7571105" cy="4409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 b="1">
                <a:sym typeface="+mn-ea"/>
              </a:rPr>
              <a:t>安全规范、节约高效、公开透明、权责一致</a:t>
            </a:r>
            <a:endParaRPr lang="zh-CN" altLang="en-US" sz="2000" b="1">
              <a:sym typeface="+mn-ea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endParaRPr lang="zh-CN" altLang="en-US" sz="2000" b="1">
              <a:solidFill>
                <a:schemeClr val="tx1"/>
              </a:solidFill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 b="1">
                <a:sym typeface="+mn-ea"/>
              </a:rPr>
              <a:t>资产管理与预算管理相结合</a:t>
            </a:r>
            <a:endParaRPr lang="zh-CN" altLang="en-US" sz="2000" b="1">
              <a:sym typeface="+mn-ea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endParaRPr lang="zh-CN" altLang="en-US" sz="2000" b="1">
              <a:solidFill>
                <a:schemeClr val="tx1"/>
              </a:solidFill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 b="1">
                <a:sym typeface="+mn-ea"/>
              </a:rPr>
              <a:t>资产管理与财务管理相结合</a:t>
            </a:r>
            <a:endParaRPr lang="zh-CN" altLang="en-US" sz="2000" b="1">
              <a:sym typeface="+mn-ea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endParaRPr lang="zh-CN" altLang="en-US" sz="2000" b="1">
              <a:solidFill>
                <a:schemeClr val="tx1"/>
              </a:solidFill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 b="1">
                <a:sym typeface="+mn-ea"/>
              </a:rPr>
              <a:t>实物管理与价值管理相统一</a:t>
            </a:r>
            <a:endParaRPr lang="zh-CN" altLang="en-US" sz="2000" b="1">
              <a:solidFill>
                <a:schemeClr val="tx1"/>
              </a:solidFill>
            </a:endParaRPr>
          </a:p>
          <a:p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4" name="任意多边形: 形状 40"/>
          <p:cNvSpPr/>
          <p:nvPr>
            <p:custDataLst>
              <p:tags r:id="rId1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>
            <p:custDataLst>
              <p:tags r:id="rId1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515" y="1010920"/>
            <a:ext cx="11783060" cy="5323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chemeClr val="accent1"/>
                </a:solidFill>
              </a:rPr>
              <a:t>4.</a:t>
            </a:r>
            <a:r>
              <a:rPr lang="zh-CN" altLang="en-US" sz="3200" b="1">
                <a:solidFill>
                  <a:schemeClr val="accent1"/>
                </a:solidFill>
              </a:rPr>
              <a:t>主要任务</a:t>
            </a:r>
            <a:endParaRPr lang="zh-CN" altLang="en-US" sz="3200" b="1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    </a:t>
            </a:r>
            <a:endParaRPr lang="en-US" altLang="zh-CN" sz="20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   </a:t>
            </a:r>
            <a:r>
              <a:rPr lang="zh-CN" altLang="en-US" sz="2000">
                <a:solidFill>
                  <a:schemeClr val="tx1"/>
                </a:solidFill>
              </a:rPr>
              <a:t>建立健全国有资产管理规章制度体系，确保国有资产</a:t>
            </a:r>
            <a:r>
              <a:rPr lang="zh-CN" altLang="en-US" sz="2000" b="1">
                <a:solidFill>
                  <a:schemeClr val="tx1"/>
                </a:solidFill>
              </a:rPr>
              <a:t>科学配置、高效使用和规范处置</a:t>
            </a:r>
            <a:r>
              <a:rPr lang="zh-CN" altLang="en-US" sz="2000">
                <a:solidFill>
                  <a:schemeClr val="tx1"/>
                </a:solidFill>
              </a:rPr>
              <a:t>；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  </a:t>
            </a:r>
            <a:endParaRPr lang="en-US" altLang="zh-CN" sz="1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  </a:t>
            </a:r>
            <a:r>
              <a:rPr lang="zh-CN" altLang="en-US" sz="2000">
                <a:solidFill>
                  <a:schemeClr val="tx1"/>
                </a:solidFill>
              </a:rPr>
              <a:t>加强国有资产日常管理，严格资产收益管理，</a:t>
            </a:r>
            <a:r>
              <a:rPr lang="zh-CN" altLang="en-US" sz="2000" b="1">
                <a:solidFill>
                  <a:schemeClr val="tx1"/>
                </a:solidFill>
              </a:rPr>
              <a:t>完善全过程监管体系，维护国有资产的安全和完整</a:t>
            </a:r>
            <a:r>
              <a:rPr lang="zh-CN" altLang="en-US" sz="2000">
                <a:solidFill>
                  <a:schemeClr val="tx1"/>
                </a:solidFill>
              </a:rPr>
              <a:t>，防止国有资产流失；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 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  </a:t>
            </a:r>
            <a:r>
              <a:rPr lang="zh-CN" altLang="en-US" sz="2000">
                <a:solidFill>
                  <a:schemeClr val="tx1"/>
                </a:solidFill>
              </a:rPr>
              <a:t>建立和完善学校</a:t>
            </a:r>
            <a:r>
              <a:rPr lang="zh-CN" altLang="en-US" sz="2000" b="1">
                <a:solidFill>
                  <a:schemeClr val="tx1"/>
                </a:solidFill>
              </a:rPr>
              <a:t>国有资产管理信息系统</a:t>
            </a:r>
            <a:r>
              <a:rPr lang="zh-CN" altLang="en-US" sz="2000">
                <a:solidFill>
                  <a:schemeClr val="tx1"/>
                </a:solidFill>
              </a:rPr>
              <a:t>；（采资财一体化管理平台）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</a:rPr>
              <a:t>         </a:t>
            </a:r>
            <a:r>
              <a:rPr lang="zh-CN" altLang="en-US" sz="2000">
                <a:solidFill>
                  <a:schemeClr val="tx1"/>
                </a:solidFill>
              </a:rPr>
              <a:t>实现学校国有资产管理工作</a:t>
            </a:r>
            <a:r>
              <a:rPr lang="zh-CN" altLang="en-US" sz="2000" b="1">
                <a:solidFill>
                  <a:schemeClr val="tx1"/>
                </a:solidFill>
              </a:rPr>
              <a:t>法制化、科学化、规范化、信息化</a:t>
            </a:r>
            <a:r>
              <a:rPr lang="zh-CN" altLang="en-US" sz="2000">
                <a:solidFill>
                  <a:schemeClr val="tx1"/>
                </a:solidFill>
              </a:rPr>
              <a:t>。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>
            <p:custDataLst>
              <p:tags r:id="rId1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>
            <p:custDataLst>
              <p:tags r:id="rId5"/>
            </p:custDataLst>
          </p:nvPr>
        </p:nvSpPr>
        <p:spPr>
          <a:xfrm>
            <a:off x="4384675" y="3670935"/>
            <a:ext cx="2621280" cy="5073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/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spc="29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资产使用单位、部门</a:t>
            </a:r>
            <a:endParaRPr lang="en-US" altLang="zh-CN" spc="29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" name="矩形: 圆角 11"/>
          <p:cNvSpPr/>
          <p:nvPr>
            <p:custDataLst>
              <p:tags r:id="rId6"/>
            </p:custDataLst>
          </p:nvPr>
        </p:nvSpPr>
        <p:spPr>
          <a:xfrm>
            <a:off x="1222375" y="1957705"/>
            <a:ext cx="2214880" cy="605155"/>
          </a:xfrm>
          <a:prstGeom prst="roundRect">
            <a:avLst>
              <a:gd name="adj" fmla="val 1177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: 圆角 7"/>
          <p:cNvSpPr/>
          <p:nvPr>
            <p:custDataLst>
              <p:tags r:id="rId7"/>
            </p:custDataLst>
          </p:nvPr>
        </p:nvSpPr>
        <p:spPr>
          <a:xfrm>
            <a:off x="1222375" y="1863725"/>
            <a:ext cx="2291080" cy="654685"/>
          </a:xfrm>
          <a:prstGeom prst="roundRect">
            <a:avLst>
              <a:gd name="adj" fmla="val 1177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文本框 4"/>
          <p:cNvSpPr txBox="1"/>
          <p:nvPr>
            <p:custDataLst>
              <p:tags r:id="rId8"/>
            </p:custDataLst>
          </p:nvPr>
        </p:nvSpPr>
        <p:spPr>
          <a:xfrm>
            <a:off x="1222375" y="1904365"/>
            <a:ext cx="2129790" cy="6140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统一领导</a:t>
            </a:r>
            <a:endParaRPr lang="zh-CN" sz="2000" b="1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3025" y="588645"/>
            <a:ext cx="4064000" cy="1149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3200" b="1">
              <a:solidFill>
                <a:schemeClr val="accent1"/>
              </a:solidFill>
              <a:sym typeface="+mn-ea"/>
            </a:endParaRPr>
          </a:p>
          <a:p>
            <a:r>
              <a:rPr lang="en-US" altLang="zh-CN" sz="3200" b="1">
                <a:solidFill>
                  <a:schemeClr val="accent1"/>
                </a:solidFill>
                <a:sym typeface="+mn-ea"/>
              </a:rPr>
              <a:t>5.</a:t>
            </a:r>
            <a:r>
              <a:rPr lang="zh-CN" altLang="en-US" sz="3200" b="1">
                <a:solidFill>
                  <a:schemeClr val="accent1"/>
                </a:solidFill>
                <a:sym typeface="+mn-ea"/>
              </a:rPr>
              <a:t>管理体制</a:t>
            </a:r>
            <a:endParaRPr lang="zh-CN" altLang="en-US" sz="3200" b="1">
              <a:solidFill>
                <a:schemeClr val="accent1"/>
              </a:solidFill>
            </a:endParaRPr>
          </a:p>
          <a:p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5" name="矩形: 圆角 11"/>
          <p:cNvSpPr/>
          <p:nvPr>
            <p:custDataLst>
              <p:tags r:id="rId9"/>
            </p:custDataLst>
          </p:nvPr>
        </p:nvSpPr>
        <p:spPr>
          <a:xfrm>
            <a:off x="1222375" y="2913380"/>
            <a:ext cx="2214880" cy="605155"/>
          </a:xfrm>
          <a:prstGeom prst="roundRect">
            <a:avLst>
              <a:gd name="adj" fmla="val 1177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7"/>
          <p:cNvSpPr/>
          <p:nvPr>
            <p:custDataLst>
              <p:tags r:id="rId10"/>
            </p:custDataLst>
          </p:nvPr>
        </p:nvSpPr>
        <p:spPr>
          <a:xfrm>
            <a:off x="1222375" y="2819400"/>
            <a:ext cx="2291080" cy="654685"/>
          </a:xfrm>
          <a:prstGeom prst="roundRect">
            <a:avLst>
              <a:gd name="adj" fmla="val 1177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4"/>
          <p:cNvSpPr txBox="1"/>
          <p:nvPr>
            <p:custDataLst>
              <p:tags r:id="rId11"/>
            </p:custDataLst>
          </p:nvPr>
        </p:nvSpPr>
        <p:spPr>
          <a:xfrm>
            <a:off x="1222375" y="2860040"/>
            <a:ext cx="2215515" cy="6140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归口管理</a:t>
            </a:r>
            <a:endParaRPr lang="zh-CN" sz="2000" b="1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: 圆角 11"/>
          <p:cNvSpPr/>
          <p:nvPr>
            <p:custDataLst>
              <p:tags r:id="rId12"/>
            </p:custDataLst>
          </p:nvPr>
        </p:nvSpPr>
        <p:spPr>
          <a:xfrm>
            <a:off x="1222375" y="3888105"/>
            <a:ext cx="2214880" cy="605155"/>
          </a:xfrm>
          <a:prstGeom prst="roundRect">
            <a:avLst>
              <a:gd name="adj" fmla="val 1177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: 圆角 7"/>
          <p:cNvSpPr/>
          <p:nvPr>
            <p:custDataLst>
              <p:tags r:id="rId13"/>
            </p:custDataLst>
          </p:nvPr>
        </p:nvSpPr>
        <p:spPr>
          <a:xfrm>
            <a:off x="1222375" y="3794125"/>
            <a:ext cx="2291080" cy="654685"/>
          </a:xfrm>
          <a:prstGeom prst="roundRect">
            <a:avLst>
              <a:gd name="adj" fmla="val 1177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4"/>
          <p:cNvSpPr txBox="1"/>
          <p:nvPr>
            <p:custDataLst>
              <p:tags r:id="rId14"/>
            </p:custDataLst>
          </p:nvPr>
        </p:nvSpPr>
        <p:spPr>
          <a:xfrm>
            <a:off x="1222375" y="3834765"/>
            <a:ext cx="2215515" cy="6140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分级负责</a:t>
            </a:r>
            <a:endParaRPr lang="zh-CN" sz="2000" b="1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: 圆角 11"/>
          <p:cNvSpPr/>
          <p:nvPr>
            <p:custDataLst>
              <p:tags r:id="rId15"/>
            </p:custDataLst>
          </p:nvPr>
        </p:nvSpPr>
        <p:spPr>
          <a:xfrm>
            <a:off x="1222375" y="4834255"/>
            <a:ext cx="2214880" cy="605155"/>
          </a:xfrm>
          <a:prstGeom prst="roundRect">
            <a:avLst>
              <a:gd name="adj" fmla="val 1177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: 圆角 7"/>
          <p:cNvSpPr/>
          <p:nvPr>
            <p:custDataLst>
              <p:tags r:id="rId16"/>
            </p:custDataLst>
          </p:nvPr>
        </p:nvSpPr>
        <p:spPr>
          <a:xfrm>
            <a:off x="1222375" y="4740275"/>
            <a:ext cx="2291080" cy="654685"/>
          </a:xfrm>
          <a:prstGeom prst="roundRect">
            <a:avLst>
              <a:gd name="adj" fmla="val 1177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4"/>
          <p:cNvSpPr txBox="1"/>
          <p:nvPr>
            <p:custDataLst>
              <p:tags r:id="rId17"/>
            </p:custDataLst>
          </p:nvPr>
        </p:nvSpPr>
        <p:spPr>
          <a:xfrm>
            <a:off x="1222375" y="4780915"/>
            <a:ext cx="2215515" cy="61404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责任到人</a:t>
            </a:r>
            <a:endParaRPr lang="zh-CN" sz="2000" b="1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9240" y="2075815"/>
            <a:ext cx="4064000" cy="989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637723" y="2105660"/>
            <a:ext cx="2058035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国有资产领导小组</a:t>
            </a:r>
            <a:endParaRPr lang="zh-CN" altLang="en-US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38040" y="2928620"/>
            <a:ext cx="2134870" cy="4267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/>
              <a:t>资产归口管理部门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84675" y="4613910"/>
            <a:ext cx="2698115" cy="461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spc="29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资产使用（保管）人</a:t>
            </a:r>
            <a:endParaRPr lang="en-US" altLang="zh-CN" spc="29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28205" y="1203960"/>
            <a:ext cx="5031105" cy="37052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/>
              <a:t>     </a:t>
            </a:r>
            <a:endParaRPr lang="en-US" altLang="zh-CN"/>
          </a:p>
          <a:p>
            <a:r>
              <a:rPr lang="en-US" altLang="zh-CN"/>
              <a:t>       </a:t>
            </a:r>
            <a:r>
              <a:rPr lang="zh-CN" altLang="en-US"/>
              <a:t>学校设立</a:t>
            </a:r>
            <a:r>
              <a:rPr lang="zh-CN" altLang="en-US" b="1"/>
              <a:t>国有资产管理领导小组</a:t>
            </a:r>
            <a:r>
              <a:rPr lang="zh-CN" altLang="en-US"/>
              <a:t>，统一领导学校国有资产管理工作，由</a:t>
            </a:r>
            <a:r>
              <a:rPr lang="zh-CN" altLang="en-US" b="1"/>
              <a:t>分管资产管理校领导任组长</a:t>
            </a:r>
            <a:r>
              <a:rPr lang="zh-CN" altLang="en-US"/>
              <a:t>，其成员由</a:t>
            </a:r>
            <a:r>
              <a:rPr lang="zh-CN" altLang="en-US" b="1"/>
              <a:t>资产管理处、财务处、学校办公室、招投标办公室、审计处、后勤综合管理处、信息技术中心、学生处、保卫处、教务处、研究生院、图书馆</a:t>
            </a:r>
            <a:r>
              <a:rPr lang="zh-CN" altLang="en-US"/>
              <a:t>等部门的主要负责人组成。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</a:t>
            </a:r>
            <a:r>
              <a:rPr lang="zh-CN" altLang="en-US"/>
              <a:t>各相关部门遵循</a:t>
            </a:r>
            <a:r>
              <a:rPr lang="zh-CN" altLang="en-US" b="1"/>
              <a:t>“职能匹配、效率优先”</a:t>
            </a:r>
            <a:r>
              <a:rPr lang="zh-CN" altLang="en-US"/>
              <a:t>原则，按照</a:t>
            </a:r>
            <a:r>
              <a:rPr lang="zh-CN" altLang="en-US" b="1"/>
              <a:t>专业化、保障性</a:t>
            </a:r>
            <a:r>
              <a:rPr lang="zh-CN" altLang="en-US"/>
              <a:t>要求，</a:t>
            </a:r>
            <a:r>
              <a:rPr lang="zh-CN" altLang="en-US" b="1"/>
              <a:t>分类归口负责</a:t>
            </a:r>
            <a:r>
              <a:rPr lang="zh-CN" altLang="en-US"/>
              <a:t>相关资产的日常管理工作。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631498" y="2571750"/>
            <a:ext cx="8255" cy="259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5623243" y="4233545"/>
            <a:ext cx="8255" cy="259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5623243" y="3402965"/>
            <a:ext cx="8255" cy="259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>
            <p:custDataLst>
              <p:tags r:id="rId1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bject 901"/>
          <p:cNvSpPr txBox="1"/>
          <p:nvPr>
            <p:custDataLst>
              <p:tags r:id="rId5"/>
            </p:custDataLst>
          </p:nvPr>
        </p:nvSpPr>
        <p:spPr>
          <a:xfrm>
            <a:off x="-38" y="1125202"/>
            <a:ext cx="10058476" cy="789305"/>
          </a:xfrm>
          <a:prstGeom prst="rect">
            <a:avLst/>
          </a:prstGeom>
        </p:spPr>
        <p:txBody>
          <a:bodyPr vert="horz" lIns="63500" tIns="25400" rIns="63500" bIns="25400" rtlCol="0" anchor="b" anchorCtr="0">
            <a:normAutofit/>
          </a:bodyPr>
          <a:lstStyle/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b="1" spc="16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6.</a:t>
            </a:r>
            <a:r>
              <a:rPr lang="zh-CN" altLang="en-US" sz="3200" b="1" spc="16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总况</a:t>
            </a:r>
            <a:r>
              <a:rPr lang="en-US" altLang="zh-CN" sz="3200" b="1" spc="16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4000" spc="160">
                <a:solidFill>
                  <a:schemeClr val="dk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 sz="4000" spc="160">
              <a:solidFill>
                <a:schemeClr val="dk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4940" y="1778635"/>
            <a:ext cx="8405495" cy="8197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本办法总共十一章，六十六条，共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10302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字。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4" name="燕尾形 123"/>
          <p:cNvSpPr/>
          <p:nvPr>
            <p:custDataLst>
              <p:tags r:id="rId6"/>
            </p:custDataLst>
          </p:nvPr>
        </p:nvSpPr>
        <p:spPr>
          <a:xfrm flipV="1">
            <a:off x="6070918" y="3992124"/>
            <a:ext cx="95810" cy="88301"/>
          </a:xfrm>
          <a:prstGeom prst="chevron">
            <a:avLst/>
          </a:prstGeom>
          <a:gradFill>
            <a:gsLst>
              <a:gs pos="100000">
                <a:schemeClr val="accent1">
                  <a:lumMod val="85000"/>
                  <a:lumOff val="15000"/>
                </a:schemeClr>
              </a:gs>
              <a:gs pos="0">
                <a:schemeClr val="accent1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8" name="矩形 127"/>
          <p:cNvSpPr/>
          <p:nvPr>
            <p:custDataLst>
              <p:tags r:id="rId7"/>
            </p:custDataLst>
          </p:nvPr>
        </p:nvSpPr>
        <p:spPr>
          <a:xfrm>
            <a:off x="1801850" y="4452535"/>
            <a:ext cx="769783" cy="4448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9" name="矩形 128"/>
          <p:cNvSpPr/>
          <p:nvPr>
            <p:custDataLst>
              <p:tags r:id="rId8"/>
            </p:custDataLst>
          </p:nvPr>
        </p:nvSpPr>
        <p:spPr>
          <a:xfrm>
            <a:off x="3547110" y="4532948"/>
            <a:ext cx="998220" cy="444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资产使用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1" name="矩形 130"/>
          <p:cNvSpPr/>
          <p:nvPr>
            <p:custDataLst>
              <p:tags r:id="rId9"/>
            </p:custDataLst>
          </p:nvPr>
        </p:nvSpPr>
        <p:spPr>
          <a:xfrm>
            <a:off x="4942255" y="4455239"/>
            <a:ext cx="769783" cy="4448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2" name="矩形 131"/>
          <p:cNvSpPr/>
          <p:nvPr>
            <p:custDataLst>
              <p:tags r:id="rId10"/>
            </p:custDataLst>
          </p:nvPr>
        </p:nvSpPr>
        <p:spPr>
          <a:xfrm>
            <a:off x="1369750" y="3615475"/>
            <a:ext cx="769783" cy="3871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3" name="矩形 132"/>
          <p:cNvSpPr/>
          <p:nvPr>
            <p:custDataLst>
              <p:tags r:id="rId11"/>
            </p:custDataLst>
          </p:nvPr>
        </p:nvSpPr>
        <p:spPr>
          <a:xfrm>
            <a:off x="2919528" y="3615475"/>
            <a:ext cx="769783" cy="3871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4" name="矩形 133"/>
          <p:cNvSpPr/>
          <p:nvPr>
            <p:custDataLst>
              <p:tags r:id="rId12"/>
            </p:custDataLst>
          </p:nvPr>
        </p:nvSpPr>
        <p:spPr>
          <a:xfrm>
            <a:off x="4489430" y="3615475"/>
            <a:ext cx="769783" cy="3871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5" name="矩形 134"/>
          <p:cNvSpPr/>
          <p:nvPr>
            <p:custDataLst>
              <p:tags r:id="rId13"/>
            </p:custDataLst>
          </p:nvPr>
        </p:nvSpPr>
        <p:spPr>
          <a:xfrm>
            <a:off x="2030095" y="4515803"/>
            <a:ext cx="936625" cy="4787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管理机构及职责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6" name="矩形 135"/>
          <p:cNvSpPr/>
          <p:nvPr>
            <p:custDataLst>
              <p:tags r:id="rId14"/>
            </p:custDataLst>
          </p:nvPr>
        </p:nvSpPr>
        <p:spPr>
          <a:xfrm>
            <a:off x="3701626" y="4149788"/>
            <a:ext cx="769183" cy="2507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137" name="矩形 136"/>
          <p:cNvSpPr/>
          <p:nvPr>
            <p:custDataLst>
              <p:tags r:id="rId15"/>
            </p:custDataLst>
          </p:nvPr>
        </p:nvSpPr>
        <p:spPr>
          <a:xfrm>
            <a:off x="5259070" y="4538345"/>
            <a:ext cx="925195" cy="4337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产权管理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8" name="矩形 137"/>
          <p:cNvSpPr/>
          <p:nvPr>
            <p:custDataLst>
              <p:tags r:id="rId16"/>
            </p:custDataLst>
          </p:nvPr>
        </p:nvSpPr>
        <p:spPr>
          <a:xfrm>
            <a:off x="1370050" y="3367977"/>
            <a:ext cx="769183" cy="25349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总则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9" name="矩形 138"/>
          <p:cNvSpPr/>
          <p:nvPr>
            <p:custDataLst>
              <p:tags r:id="rId17"/>
            </p:custDataLst>
          </p:nvPr>
        </p:nvSpPr>
        <p:spPr>
          <a:xfrm>
            <a:off x="2921635" y="3362643"/>
            <a:ext cx="1076325" cy="264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资产配置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40" name="矩形 139"/>
          <p:cNvSpPr/>
          <p:nvPr>
            <p:custDataLst>
              <p:tags r:id="rId18"/>
            </p:custDataLst>
          </p:nvPr>
        </p:nvSpPr>
        <p:spPr>
          <a:xfrm>
            <a:off x="4470400" y="3362643"/>
            <a:ext cx="923925" cy="264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资产处置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141" name="直接连接符 140"/>
          <p:cNvCxnSpPr/>
          <p:nvPr>
            <p:custDataLst>
              <p:tags r:id="rId19"/>
            </p:custDataLst>
          </p:nvPr>
        </p:nvCxnSpPr>
        <p:spPr>
          <a:xfrm flipV="1">
            <a:off x="4088169" y="3584539"/>
            <a:ext cx="601" cy="4496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>
            <p:custDataLst>
              <p:tags r:id="rId20"/>
            </p:custDataLst>
          </p:nvPr>
        </p:nvCxnSpPr>
        <p:spPr>
          <a:xfrm flipV="1">
            <a:off x="5654467" y="3581836"/>
            <a:ext cx="601" cy="4496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>
            <p:custDataLst>
              <p:tags r:id="rId21"/>
            </p:custDataLst>
          </p:nvPr>
        </p:nvCxnSpPr>
        <p:spPr>
          <a:xfrm flipV="1">
            <a:off x="2521571" y="3581836"/>
            <a:ext cx="601" cy="4496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>
            <p:custDataLst>
              <p:tags r:id="rId22"/>
            </p:custDataLst>
          </p:nvPr>
        </p:nvCxnSpPr>
        <p:spPr>
          <a:xfrm flipV="1">
            <a:off x="3304870" y="4052176"/>
            <a:ext cx="601" cy="4637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>
            <p:custDataLst>
              <p:tags r:id="rId23"/>
            </p:custDataLst>
          </p:nvPr>
        </p:nvCxnSpPr>
        <p:spPr>
          <a:xfrm flipV="1">
            <a:off x="4871468" y="4052176"/>
            <a:ext cx="601" cy="4637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>
            <p:custDataLst>
              <p:tags r:id="rId24"/>
            </p:custDataLst>
          </p:nvPr>
        </p:nvCxnSpPr>
        <p:spPr>
          <a:xfrm flipV="1">
            <a:off x="1738272" y="4052176"/>
            <a:ext cx="601" cy="4637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7" name="燕尾形 146"/>
          <p:cNvSpPr/>
          <p:nvPr>
            <p:custDataLst>
              <p:tags r:id="rId25"/>
            </p:custDataLst>
          </p:nvPr>
        </p:nvSpPr>
        <p:spPr>
          <a:xfrm flipV="1">
            <a:off x="1355333" y="4002919"/>
            <a:ext cx="766480" cy="88001"/>
          </a:xfrm>
          <a:prstGeom prst="chevron">
            <a:avLst/>
          </a:prstGeom>
          <a:gradFill>
            <a:gsLst>
              <a:gs pos="100000">
                <a:schemeClr val="accent1">
                  <a:lumMod val="85000"/>
                  <a:lumOff val="15000"/>
                </a:schemeClr>
              </a:gs>
              <a:gs pos="0">
                <a:schemeClr val="accent1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8" name="燕尾形 147"/>
          <p:cNvSpPr/>
          <p:nvPr>
            <p:custDataLst>
              <p:tags r:id="rId26"/>
            </p:custDataLst>
          </p:nvPr>
        </p:nvSpPr>
        <p:spPr>
          <a:xfrm rot="10800000" flipH="1" flipV="1">
            <a:off x="5271528" y="4003220"/>
            <a:ext cx="766480" cy="88001"/>
          </a:xfrm>
          <a:prstGeom prst="chevron">
            <a:avLst/>
          </a:prstGeom>
          <a:gradFill>
            <a:gsLst>
              <a:gs pos="100000">
                <a:schemeClr val="accent4">
                  <a:lumMod val="85000"/>
                  <a:lumOff val="15000"/>
                </a:schemeClr>
              </a:gs>
              <a:gs pos="0">
                <a:schemeClr val="accent4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49" name="燕尾形 148"/>
          <p:cNvSpPr/>
          <p:nvPr>
            <p:custDataLst>
              <p:tags r:id="rId27"/>
            </p:custDataLst>
          </p:nvPr>
        </p:nvSpPr>
        <p:spPr>
          <a:xfrm flipV="1">
            <a:off x="2138332" y="4002619"/>
            <a:ext cx="766780" cy="88001"/>
          </a:xfrm>
          <a:prstGeom prst="chevron">
            <a:avLst/>
          </a:prstGeom>
          <a:gradFill>
            <a:gsLst>
              <a:gs pos="100000">
                <a:schemeClr val="accent4">
                  <a:lumMod val="85000"/>
                  <a:lumOff val="15000"/>
                </a:schemeClr>
              </a:gs>
              <a:gs pos="0">
                <a:schemeClr val="accent4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0" name="燕尾形 149"/>
          <p:cNvSpPr/>
          <p:nvPr>
            <p:custDataLst>
              <p:tags r:id="rId28"/>
            </p:custDataLst>
          </p:nvPr>
        </p:nvSpPr>
        <p:spPr>
          <a:xfrm flipV="1">
            <a:off x="2921631" y="4002919"/>
            <a:ext cx="766780" cy="88001"/>
          </a:xfrm>
          <a:prstGeom prst="chevron">
            <a:avLst/>
          </a:prstGeom>
          <a:gradFill>
            <a:gsLst>
              <a:gs pos="100000">
                <a:schemeClr val="accent1">
                  <a:lumMod val="85000"/>
                  <a:lumOff val="15000"/>
                </a:schemeClr>
              </a:gs>
              <a:gs pos="0">
                <a:schemeClr val="accent1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1" name="燕尾形 150"/>
          <p:cNvSpPr/>
          <p:nvPr>
            <p:custDataLst>
              <p:tags r:id="rId29"/>
            </p:custDataLst>
          </p:nvPr>
        </p:nvSpPr>
        <p:spPr>
          <a:xfrm flipV="1">
            <a:off x="3704930" y="4002619"/>
            <a:ext cx="766780" cy="88001"/>
          </a:xfrm>
          <a:prstGeom prst="chevron">
            <a:avLst/>
          </a:prstGeom>
          <a:gradFill>
            <a:gsLst>
              <a:gs pos="100000">
                <a:schemeClr val="accent4">
                  <a:lumMod val="85000"/>
                  <a:lumOff val="15000"/>
                </a:schemeClr>
              </a:gs>
              <a:gs pos="0">
                <a:schemeClr val="accent4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2" name="燕尾形 151"/>
          <p:cNvSpPr/>
          <p:nvPr>
            <p:custDataLst>
              <p:tags r:id="rId30"/>
            </p:custDataLst>
          </p:nvPr>
        </p:nvSpPr>
        <p:spPr>
          <a:xfrm flipV="1">
            <a:off x="4488229" y="4002919"/>
            <a:ext cx="766780" cy="88001"/>
          </a:xfrm>
          <a:prstGeom prst="chevron">
            <a:avLst/>
          </a:prstGeom>
          <a:gradFill>
            <a:gsLst>
              <a:gs pos="100000">
                <a:schemeClr val="accent1">
                  <a:lumMod val="85000"/>
                  <a:lumOff val="15000"/>
                </a:schemeClr>
              </a:gs>
              <a:gs pos="0">
                <a:schemeClr val="accent1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3" name="椭圆 152"/>
          <p:cNvSpPr/>
          <p:nvPr>
            <p:custDataLst>
              <p:tags r:id="rId31"/>
            </p:custDataLst>
          </p:nvPr>
        </p:nvSpPr>
        <p:spPr>
          <a:xfrm>
            <a:off x="3217470" y="4418296"/>
            <a:ext cx="180507" cy="180808"/>
          </a:xfrm>
          <a:prstGeom prst="ellipse">
            <a:avLst/>
          </a:prstGeom>
          <a:noFill/>
        </p:spPr>
        <p:txBody>
          <a:bodyPr vert="horz" wrap="square" lIns="0" tIns="0" rIns="0" bIns="0" numCol="1" spcCol="0" rtlCol="0" fromWordArt="0" anchor="b" anchorCtr="0" forceAA="0" compatLnSpc="0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2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4" name="椭圆 153"/>
          <p:cNvSpPr/>
          <p:nvPr>
            <p:custDataLst>
              <p:tags r:id="rId32"/>
            </p:custDataLst>
          </p:nvPr>
        </p:nvSpPr>
        <p:spPr>
          <a:xfrm>
            <a:off x="4784669" y="4416494"/>
            <a:ext cx="180507" cy="1808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5</a:t>
            </a:r>
            <a:endParaRPr lang="en-US" altLang="zh-CN" sz="14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5" name="椭圆 154"/>
          <p:cNvSpPr/>
          <p:nvPr>
            <p:custDataLst>
              <p:tags r:id="rId33"/>
            </p:custDataLst>
          </p:nvPr>
        </p:nvSpPr>
        <p:spPr>
          <a:xfrm>
            <a:off x="1651773" y="4416194"/>
            <a:ext cx="181108" cy="181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endParaRPr lang="en-US" altLang="zh-CN" sz="1400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6" name="椭圆 155"/>
          <p:cNvSpPr/>
          <p:nvPr>
            <p:custDataLst>
              <p:tags r:id="rId34"/>
            </p:custDataLst>
          </p:nvPr>
        </p:nvSpPr>
        <p:spPr>
          <a:xfrm>
            <a:off x="2429366" y="3492934"/>
            <a:ext cx="181108" cy="1814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endParaRPr lang="en-US" altLang="zh-CN" sz="14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7" name="椭圆 156"/>
          <p:cNvSpPr/>
          <p:nvPr>
            <p:custDataLst>
              <p:tags r:id="rId35"/>
            </p:custDataLst>
          </p:nvPr>
        </p:nvSpPr>
        <p:spPr>
          <a:xfrm>
            <a:off x="3997766" y="3492934"/>
            <a:ext cx="181108" cy="1814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4</a:t>
            </a:r>
            <a:endParaRPr lang="en-US" altLang="zh-CN" sz="14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8" name="椭圆 157"/>
          <p:cNvSpPr/>
          <p:nvPr>
            <p:custDataLst>
              <p:tags r:id="rId36"/>
            </p:custDataLst>
          </p:nvPr>
        </p:nvSpPr>
        <p:spPr>
          <a:xfrm>
            <a:off x="5566166" y="3492934"/>
            <a:ext cx="181108" cy="1814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6</a:t>
            </a:r>
            <a:endParaRPr lang="en-US" altLang="zh-CN" sz="1400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9" name="燕尾形 158"/>
          <p:cNvSpPr/>
          <p:nvPr>
            <p:custDataLst>
              <p:tags r:id="rId37"/>
            </p:custDataLst>
          </p:nvPr>
        </p:nvSpPr>
        <p:spPr>
          <a:xfrm flipV="1">
            <a:off x="1259523" y="4002919"/>
            <a:ext cx="95810" cy="88301"/>
          </a:xfrm>
          <a:prstGeom prst="chevron">
            <a:avLst/>
          </a:prstGeom>
          <a:gradFill>
            <a:gsLst>
              <a:gs pos="100000">
                <a:schemeClr val="accent1">
                  <a:lumMod val="85000"/>
                  <a:lumOff val="15000"/>
                </a:schemeClr>
              </a:gs>
              <a:gs pos="0">
                <a:schemeClr val="accent1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5" name="矩形 164"/>
          <p:cNvSpPr/>
          <p:nvPr>
            <p:custDataLst>
              <p:tags r:id="rId38"/>
            </p:custDataLst>
          </p:nvPr>
        </p:nvSpPr>
        <p:spPr>
          <a:xfrm>
            <a:off x="6802120" y="4391660"/>
            <a:ext cx="1102995" cy="7270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资产报告与信息管理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6" name="矩形 165"/>
          <p:cNvSpPr/>
          <p:nvPr>
            <p:custDataLst>
              <p:tags r:id="rId39"/>
            </p:custDataLst>
          </p:nvPr>
        </p:nvSpPr>
        <p:spPr>
          <a:xfrm>
            <a:off x="8631465" y="4445079"/>
            <a:ext cx="769783" cy="4448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7" name="矩形 166"/>
          <p:cNvSpPr/>
          <p:nvPr>
            <p:custDataLst>
              <p:tags r:id="rId40"/>
            </p:custDataLst>
          </p:nvPr>
        </p:nvSpPr>
        <p:spPr>
          <a:xfrm>
            <a:off x="9885095" y="4445079"/>
            <a:ext cx="769783" cy="4448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8" name="矩形 167"/>
          <p:cNvSpPr/>
          <p:nvPr>
            <p:custDataLst>
              <p:tags r:id="rId41"/>
            </p:custDataLst>
          </p:nvPr>
        </p:nvSpPr>
        <p:spPr>
          <a:xfrm>
            <a:off x="6093515" y="3614840"/>
            <a:ext cx="769783" cy="3871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9" name="矩形 168"/>
          <p:cNvSpPr/>
          <p:nvPr>
            <p:custDataLst>
              <p:tags r:id="rId42"/>
            </p:custDataLst>
          </p:nvPr>
        </p:nvSpPr>
        <p:spPr>
          <a:xfrm>
            <a:off x="7643293" y="3614840"/>
            <a:ext cx="769783" cy="3871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0" name="矩形 169"/>
          <p:cNvSpPr/>
          <p:nvPr>
            <p:custDataLst>
              <p:tags r:id="rId43"/>
            </p:custDataLst>
          </p:nvPr>
        </p:nvSpPr>
        <p:spPr>
          <a:xfrm>
            <a:off x="9213195" y="3614840"/>
            <a:ext cx="769783" cy="3871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1" name="矩形 170"/>
          <p:cNvSpPr/>
          <p:nvPr>
            <p:custDataLst>
              <p:tags r:id="rId44"/>
            </p:custDataLst>
          </p:nvPr>
        </p:nvSpPr>
        <p:spPr>
          <a:xfrm>
            <a:off x="6861196" y="4152156"/>
            <a:ext cx="769183" cy="2507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172" name="矩形 171"/>
          <p:cNvSpPr/>
          <p:nvPr>
            <p:custDataLst>
              <p:tags r:id="rId45"/>
            </p:custDataLst>
          </p:nvPr>
        </p:nvSpPr>
        <p:spPr>
          <a:xfrm>
            <a:off x="8425391" y="4149153"/>
            <a:ext cx="769183" cy="2507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173" name="矩形 172"/>
          <p:cNvSpPr/>
          <p:nvPr>
            <p:custDataLst>
              <p:tags r:id="rId46"/>
            </p:custDataLst>
          </p:nvPr>
        </p:nvSpPr>
        <p:spPr>
          <a:xfrm>
            <a:off x="9885395" y="4142331"/>
            <a:ext cx="769183" cy="2507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4"/>
              </a:solidFill>
              <a:latin typeface="+mn-ea"/>
              <a:cs typeface="+mn-ea"/>
            </a:endParaRPr>
          </a:p>
        </p:txBody>
      </p:sp>
      <p:sp>
        <p:nvSpPr>
          <p:cNvPr id="174" name="矩形 173"/>
          <p:cNvSpPr/>
          <p:nvPr>
            <p:custDataLst>
              <p:tags r:id="rId47"/>
            </p:custDataLst>
          </p:nvPr>
        </p:nvSpPr>
        <p:spPr>
          <a:xfrm>
            <a:off x="5805170" y="3048635"/>
            <a:ext cx="1236980" cy="5734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资产评估与资产清查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75" name="矩形 174"/>
          <p:cNvSpPr/>
          <p:nvPr>
            <p:custDataLst>
              <p:tags r:id="rId48"/>
            </p:custDataLst>
          </p:nvPr>
        </p:nvSpPr>
        <p:spPr>
          <a:xfrm>
            <a:off x="7334250" y="3048635"/>
            <a:ext cx="1388110" cy="5734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</a:rPr>
              <a:t>资产管理绩效评价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76" name="矩形 175"/>
          <p:cNvSpPr/>
          <p:nvPr>
            <p:custDataLst>
              <p:tags r:id="rId49"/>
            </p:custDataLst>
          </p:nvPr>
        </p:nvSpPr>
        <p:spPr>
          <a:xfrm>
            <a:off x="9212294" y="3367977"/>
            <a:ext cx="769183" cy="25349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附则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177" name="直接连接符 176"/>
          <p:cNvCxnSpPr/>
          <p:nvPr>
            <p:custDataLst>
              <p:tags r:id="rId50"/>
            </p:custDataLst>
          </p:nvPr>
        </p:nvCxnSpPr>
        <p:spPr>
          <a:xfrm flipV="1">
            <a:off x="8811934" y="3583904"/>
            <a:ext cx="601" cy="4496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>
            <p:custDataLst>
              <p:tags r:id="rId51"/>
            </p:custDataLst>
          </p:nvPr>
        </p:nvCxnSpPr>
        <p:spPr>
          <a:xfrm flipV="1">
            <a:off x="7245336" y="3581201"/>
            <a:ext cx="601" cy="4496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>
            <p:custDataLst>
              <p:tags r:id="rId52"/>
            </p:custDataLst>
          </p:nvPr>
        </p:nvCxnSpPr>
        <p:spPr>
          <a:xfrm flipV="1">
            <a:off x="8028635" y="4051541"/>
            <a:ext cx="601" cy="4637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>
            <p:custDataLst>
              <p:tags r:id="rId53"/>
            </p:custDataLst>
          </p:nvPr>
        </p:nvCxnSpPr>
        <p:spPr>
          <a:xfrm flipV="1">
            <a:off x="9595233" y="4051541"/>
            <a:ext cx="601" cy="4637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>
            <p:custDataLst>
              <p:tags r:id="rId54"/>
            </p:custDataLst>
          </p:nvPr>
        </p:nvCxnSpPr>
        <p:spPr>
          <a:xfrm flipV="1">
            <a:off x="6462037" y="4051541"/>
            <a:ext cx="601" cy="4637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3" name="燕尾形 182"/>
          <p:cNvSpPr/>
          <p:nvPr>
            <p:custDataLst>
              <p:tags r:id="rId55"/>
            </p:custDataLst>
          </p:nvPr>
        </p:nvSpPr>
        <p:spPr>
          <a:xfrm flipV="1">
            <a:off x="6079098" y="4002284"/>
            <a:ext cx="766480" cy="88001"/>
          </a:xfrm>
          <a:prstGeom prst="chevron">
            <a:avLst/>
          </a:prstGeom>
          <a:gradFill>
            <a:gsLst>
              <a:gs pos="100000">
                <a:schemeClr val="accent1">
                  <a:lumMod val="85000"/>
                  <a:lumOff val="15000"/>
                </a:schemeClr>
              </a:gs>
              <a:gs pos="0">
                <a:schemeClr val="accent1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5" name="燕尾形 184"/>
          <p:cNvSpPr/>
          <p:nvPr>
            <p:custDataLst>
              <p:tags r:id="rId56"/>
            </p:custDataLst>
          </p:nvPr>
        </p:nvSpPr>
        <p:spPr>
          <a:xfrm flipV="1">
            <a:off x="6862097" y="4001984"/>
            <a:ext cx="766780" cy="88001"/>
          </a:xfrm>
          <a:prstGeom prst="chevron">
            <a:avLst/>
          </a:prstGeom>
          <a:gradFill>
            <a:gsLst>
              <a:gs pos="100000">
                <a:schemeClr val="accent4">
                  <a:lumMod val="85000"/>
                  <a:lumOff val="15000"/>
                </a:schemeClr>
              </a:gs>
              <a:gs pos="0">
                <a:schemeClr val="accent4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6" name="燕尾形 185"/>
          <p:cNvSpPr/>
          <p:nvPr>
            <p:custDataLst>
              <p:tags r:id="rId57"/>
            </p:custDataLst>
          </p:nvPr>
        </p:nvSpPr>
        <p:spPr>
          <a:xfrm flipV="1">
            <a:off x="7645396" y="4002284"/>
            <a:ext cx="766780" cy="88001"/>
          </a:xfrm>
          <a:prstGeom prst="chevron">
            <a:avLst/>
          </a:prstGeom>
          <a:gradFill>
            <a:gsLst>
              <a:gs pos="100000">
                <a:schemeClr val="accent1">
                  <a:lumMod val="85000"/>
                  <a:lumOff val="15000"/>
                </a:schemeClr>
              </a:gs>
              <a:gs pos="0">
                <a:schemeClr val="accent1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7" name="燕尾形 186"/>
          <p:cNvSpPr/>
          <p:nvPr>
            <p:custDataLst>
              <p:tags r:id="rId58"/>
            </p:custDataLst>
          </p:nvPr>
        </p:nvSpPr>
        <p:spPr>
          <a:xfrm flipV="1">
            <a:off x="8428695" y="4001984"/>
            <a:ext cx="766780" cy="88001"/>
          </a:xfrm>
          <a:prstGeom prst="chevron">
            <a:avLst/>
          </a:prstGeom>
          <a:gradFill>
            <a:gsLst>
              <a:gs pos="100000">
                <a:schemeClr val="accent4">
                  <a:lumMod val="85000"/>
                  <a:lumOff val="15000"/>
                </a:schemeClr>
              </a:gs>
              <a:gs pos="0">
                <a:schemeClr val="accent4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8" name="燕尾形 187"/>
          <p:cNvSpPr/>
          <p:nvPr>
            <p:custDataLst>
              <p:tags r:id="rId59"/>
            </p:custDataLst>
          </p:nvPr>
        </p:nvSpPr>
        <p:spPr>
          <a:xfrm flipV="1">
            <a:off x="9211994" y="4002284"/>
            <a:ext cx="766780" cy="88001"/>
          </a:xfrm>
          <a:prstGeom prst="chevron">
            <a:avLst/>
          </a:prstGeom>
          <a:gradFill>
            <a:gsLst>
              <a:gs pos="100000">
                <a:schemeClr val="accent1">
                  <a:lumMod val="85000"/>
                  <a:lumOff val="15000"/>
                </a:schemeClr>
              </a:gs>
              <a:gs pos="0">
                <a:schemeClr val="accent1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9" name="椭圆 188"/>
          <p:cNvSpPr/>
          <p:nvPr>
            <p:custDataLst>
              <p:tags r:id="rId60"/>
            </p:custDataLst>
          </p:nvPr>
        </p:nvSpPr>
        <p:spPr>
          <a:xfrm>
            <a:off x="7941235" y="4417661"/>
            <a:ext cx="180507" cy="1808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9</a:t>
            </a:r>
            <a:endParaRPr lang="en-US" altLang="zh-CN" sz="14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0" name="椭圆 189"/>
          <p:cNvSpPr/>
          <p:nvPr>
            <p:custDataLst>
              <p:tags r:id="rId61"/>
            </p:custDataLst>
          </p:nvPr>
        </p:nvSpPr>
        <p:spPr>
          <a:xfrm>
            <a:off x="9508434" y="4415859"/>
            <a:ext cx="180507" cy="1808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11</a:t>
            </a:r>
            <a:endParaRPr lang="en-US" altLang="zh-CN" sz="14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1" name="椭圆 190"/>
          <p:cNvSpPr/>
          <p:nvPr>
            <p:custDataLst>
              <p:tags r:id="rId62"/>
            </p:custDataLst>
          </p:nvPr>
        </p:nvSpPr>
        <p:spPr>
          <a:xfrm>
            <a:off x="6375538" y="4415559"/>
            <a:ext cx="181108" cy="181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7</a:t>
            </a:r>
            <a:endParaRPr lang="en-US" altLang="zh-CN" sz="1400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2" name="椭圆 191"/>
          <p:cNvSpPr/>
          <p:nvPr>
            <p:custDataLst>
              <p:tags r:id="rId63"/>
            </p:custDataLst>
          </p:nvPr>
        </p:nvSpPr>
        <p:spPr>
          <a:xfrm>
            <a:off x="7153131" y="3492299"/>
            <a:ext cx="181108" cy="1814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8</a:t>
            </a:r>
            <a:endParaRPr lang="en-US" altLang="zh-CN" sz="14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3" name="椭圆 192"/>
          <p:cNvSpPr/>
          <p:nvPr>
            <p:custDataLst>
              <p:tags r:id="rId64"/>
            </p:custDataLst>
          </p:nvPr>
        </p:nvSpPr>
        <p:spPr>
          <a:xfrm>
            <a:off x="8721725" y="3492500"/>
            <a:ext cx="271780" cy="1816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10</a:t>
            </a:r>
            <a:endParaRPr lang="en-US" altLang="zh-CN" sz="14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6" name="燕尾形 195"/>
          <p:cNvSpPr/>
          <p:nvPr>
            <p:custDataLst>
              <p:tags r:id="rId65"/>
            </p:custDataLst>
          </p:nvPr>
        </p:nvSpPr>
        <p:spPr>
          <a:xfrm flipV="1">
            <a:off x="10015613" y="4002284"/>
            <a:ext cx="95810" cy="88301"/>
          </a:xfrm>
          <a:prstGeom prst="chevron">
            <a:avLst/>
          </a:prstGeom>
          <a:gradFill>
            <a:gsLst>
              <a:gs pos="100000">
                <a:schemeClr val="accent4">
                  <a:lumMod val="85000"/>
                  <a:lumOff val="15000"/>
                </a:schemeClr>
              </a:gs>
              <a:gs pos="0">
                <a:schemeClr val="accent4"/>
              </a:gs>
            </a:gsLst>
            <a:lin ang="6780000" scaled="0"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00" name="椭圆 199"/>
          <p:cNvSpPr/>
          <p:nvPr>
            <p:custDataLst>
              <p:tags r:id="rId66"/>
            </p:custDataLst>
          </p:nvPr>
        </p:nvSpPr>
        <p:spPr>
          <a:xfrm>
            <a:off x="3217683" y="4517794"/>
            <a:ext cx="181108" cy="181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400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3</a:t>
            </a:r>
            <a:endParaRPr lang="en-US" altLang="zh-CN" sz="1400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8359775" y="4604703"/>
            <a:ext cx="1253490" cy="3009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监督检查</a:t>
            </a:r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6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63218" y="559530"/>
            <a:ext cx="5670092" cy="4986014"/>
            <a:chOff x="5409447" y="599058"/>
            <a:chExt cx="5670092" cy="4986014"/>
          </a:xfrm>
        </p:grpSpPr>
        <p:sp>
          <p:nvSpPr>
            <p:cNvPr id="59" name="六边形 58"/>
            <p:cNvSpPr/>
            <p:nvPr/>
          </p:nvSpPr>
          <p:spPr>
            <a:xfrm rot="5400000">
              <a:off x="5346788" y="661717"/>
              <a:ext cx="908549" cy="78323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六边形 59"/>
            <p:cNvSpPr/>
            <p:nvPr/>
          </p:nvSpPr>
          <p:spPr>
            <a:xfrm rot="5400000">
              <a:off x="6829824" y="737052"/>
              <a:ext cx="423477" cy="36506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六边形 60"/>
            <p:cNvSpPr/>
            <p:nvPr/>
          </p:nvSpPr>
          <p:spPr>
            <a:xfrm rot="5400000">
              <a:off x="6655663" y="1339545"/>
              <a:ext cx="748820" cy="645534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六边形 61"/>
            <p:cNvSpPr/>
            <p:nvPr/>
          </p:nvSpPr>
          <p:spPr>
            <a:xfrm rot="5400000">
              <a:off x="9557105" y="1610648"/>
              <a:ext cx="826200" cy="712241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六边形 62"/>
            <p:cNvSpPr/>
            <p:nvPr/>
          </p:nvSpPr>
          <p:spPr>
            <a:xfrm rot="5400000">
              <a:off x="10000128" y="2140439"/>
              <a:ext cx="611458" cy="527118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六边形 63"/>
            <p:cNvSpPr/>
            <p:nvPr/>
          </p:nvSpPr>
          <p:spPr>
            <a:xfrm rot="5400000">
              <a:off x="10266068" y="2344861"/>
              <a:ext cx="873729" cy="753213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六边形 64"/>
            <p:cNvSpPr/>
            <p:nvPr/>
          </p:nvSpPr>
          <p:spPr>
            <a:xfrm rot="5400000">
              <a:off x="9542080" y="4098691"/>
              <a:ext cx="1246843" cy="1074862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六边形 65"/>
            <p:cNvSpPr/>
            <p:nvPr/>
          </p:nvSpPr>
          <p:spPr>
            <a:xfrm rot="5400000">
              <a:off x="7327557" y="4815738"/>
              <a:ext cx="826323" cy="71234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六边形 66"/>
            <p:cNvSpPr/>
            <p:nvPr/>
          </p:nvSpPr>
          <p:spPr>
            <a:xfrm rot="5400000">
              <a:off x="7441722" y="3928870"/>
              <a:ext cx="534041" cy="46037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六边形 67"/>
            <p:cNvSpPr/>
            <p:nvPr/>
          </p:nvSpPr>
          <p:spPr>
            <a:xfrm rot="5400000">
              <a:off x="8141589" y="4440511"/>
              <a:ext cx="534041" cy="460379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六边形 68"/>
            <p:cNvSpPr/>
            <p:nvPr/>
          </p:nvSpPr>
          <p:spPr>
            <a:xfrm rot="5400000">
              <a:off x="7950691" y="4733485"/>
              <a:ext cx="373849" cy="322283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六边形 69"/>
            <p:cNvSpPr/>
            <p:nvPr/>
          </p:nvSpPr>
          <p:spPr>
            <a:xfrm rot="5400000">
              <a:off x="7631981" y="1902726"/>
              <a:ext cx="932486" cy="803865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8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" name="矩形 259"/>
          <p:cNvSpPr>
            <a:spLocks noChangeArrowheads="1"/>
          </p:cNvSpPr>
          <p:nvPr/>
        </p:nvSpPr>
        <p:spPr bwMode="auto">
          <a:xfrm>
            <a:off x="1642675" y="2960072"/>
            <a:ext cx="5782170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谢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谢！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8" name="六边形 57"/>
          <p:cNvSpPr/>
          <p:nvPr/>
        </p:nvSpPr>
        <p:spPr>
          <a:xfrm rot="5400000">
            <a:off x="7756385" y="2147498"/>
            <a:ext cx="2672967" cy="230428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87990" y="2690645"/>
            <a:ext cx="187579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2024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>
            <p:custDataLst>
              <p:tags r:id="rId1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535" y="1984375"/>
            <a:ext cx="9157335" cy="97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>
                <a:solidFill>
                  <a:schemeClr val="accent1"/>
                </a:solidFill>
              </a:rPr>
              <a:t>（一）采资财一体化管理平台培训</a:t>
            </a:r>
            <a:endParaRPr lang="zh-CN" altLang="en-US" sz="3600" b="1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605" y="3946525"/>
            <a:ext cx="12050395" cy="1276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>
                <a:solidFill>
                  <a:schemeClr val="accent1"/>
                </a:solidFill>
              </a:rPr>
              <a:t>（二）上海对外经贸大学国有资产管理办法（试行）</a:t>
            </a:r>
            <a:endParaRPr lang="zh-CN" altLang="en-US" sz="3600" b="1">
              <a:solidFill>
                <a:schemeClr val="accent1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2"/>
          <p:cNvSpPr/>
          <p:nvPr>
            <p:custDataLst>
              <p:tags r:id="rId1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0" y="951865"/>
            <a:ext cx="6437630" cy="5784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一：采资财一体化管理平台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86715" y="1729105"/>
            <a:ext cx="10966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/>
                </a:solidFill>
              </a:rPr>
              <a:t>1.</a:t>
            </a:r>
            <a:r>
              <a:rPr lang="zh-CN" altLang="en-US" sz="3200" b="1">
                <a:solidFill>
                  <a:schemeClr val="accent1"/>
                </a:solidFill>
              </a:rPr>
              <a:t>建设背景</a:t>
            </a:r>
            <a:endParaRPr lang="zh-CN" altLang="en-US" sz="3200" b="1">
              <a:solidFill>
                <a:schemeClr val="accent1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19125" y="2260600"/>
            <a:ext cx="11175365" cy="3079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>
              <a:lnSpc>
                <a:spcPct val="150000"/>
              </a:lnSpc>
            </a:pPr>
            <a:endParaRPr lang="zh-CN" altLang="en-US" sz="2000"/>
          </a:p>
          <a:p>
            <a:pPr indent="457200">
              <a:lnSpc>
                <a:spcPct val="150000"/>
              </a:lnSpc>
            </a:pPr>
            <a:r>
              <a:rPr lang="zh-CN" altLang="en-US" sz="2000"/>
              <a:t>学校</a:t>
            </a:r>
            <a:r>
              <a:rPr lang="zh-CN" altLang="en-US" sz="2000" b="1"/>
              <a:t>管理模式</a:t>
            </a:r>
            <a:r>
              <a:rPr lang="zh-CN" altLang="en-US" sz="2000"/>
              <a:t>、国家政策的变迁及学校</a:t>
            </a:r>
            <a:r>
              <a:rPr lang="zh-CN" altLang="en-US" sz="2000" b="1"/>
              <a:t>固定资产规模</a:t>
            </a:r>
            <a:r>
              <a:rPr lang="zh-CN" altLang="en-US" sz="2000"/>
              <a:t>的逐年增大；</a:t>
            </a:r>
            <a:endParaRPr lang="zh-CN" altLang="en-US" sz="2000"/>
          </a:p>
          <a:p>
            <a:pPr indent="457200">
              <a:lnSpc>
                <a:spcPct val="150000"/>
              </a:lnSpc>
            </a:pPr>
            <a:r>
              <a:rPr lang="zh-CN" altLang="en-US" sz="2000"/>
              <a:t>原有资产管理系统运行缓慢、操作不便、数据经常报错，</a:t>
            </a:r>
            <a:r>
              <a:rPr lang="zh-CN" altLang="en-US" sz="2000" b="1"/>
              <a:t>整体系统架构和运作模式老化</a:t>
            </a:r>
            <a:r>
              <a:rPr lang="zh-CN" altLang="en-US" sz="2000"/>
              <a:t>，</a:t>
            </a:r>
            <a:r>
              <a:rPr lang="zh-CN" altLang="en-US" sz="2000" b="1"/>
              <a:t>采购管理与资产管理脱节</a:t>
            </a:r>
            <a:r>
              <a:rPr lang="zh-CN" altLang="en-US" sz="2000"/>
              <a:t>；</a:t>
            </a:r>
            <a:endParaRPr lang="zh-CN" altLang="en-US" sz="2000"/>
          </a:p>
          <a:p>
            <a:pPr indent="457200">
              <a:lnSpc>
                <a:spcPct val="150000"/>
              </a:lnSpc>
            </a:pPr>
            <a:r>
              <a:rPr lang="zh-CN" altLang="en-US" sz="2000"/>
              <a:t>无法实现</a:t>
            </a:r>
            <a:r>
              <a:rPr lang="zh-CN" altLang="en-US" sz="2000" b="1"/>
              <a:t>采购、资产和财务一体化服务与管理</a:t>
            </a:r>
            <a:r>
              <a:rPr lang="zh-CN" altLang="en-US" sz="2000"/>
              <a:t>，已经无法满足和适应新时代下采购和资产管理工作的需要。</a:t>
            </a:r>
            <a:endParaRPr lang="zh-CN" altLang="en-US" sz="2000"/>
          </a:p>
          <a:p>
            <a:pPr>
              <a:lnSpc>
                <a:spcPct val="150000"/>
              </a:lnSpc>
            </a:pPr>
            <a:endParaRPr lang="zh-CN" altLang="en-US" sz="200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1140" y="985520"/>
            <a:ext cx="1182116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chemeClr val="accent1"/>
                </a:solidFill>
                <a:latin typeface="+mn-ea"/>
                <a:cs typeface="+mn-ea"/>
              </a:rPr>
              <a:t>2.</a:t>
            </a:r>
            <a:r>
              <a:rPr lang="zh-CN" altLang="en-US" sz="3200" b="1">
                <a:solidFill>
                  <a:schemeClr val="accent1"/>
                </a:solidFill>
                <a:latin typeface="+mn-ea"/>
                <a:cs typeface="+mn-ea"/>
              </a:rPr>
              <a:t>建设目的</a:t>
            </a:r>
            <a:endParaRPr lang="zh-CN" altLang="en-US" sz="32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7870" y="1682115"/>
            <a:ext cx="11021695" cy="4239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20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实现资产</a:t>
            </a:r>
            <a:r>
              <a:rPr lang="zh-CN" altLang="en-US" sz="2000" b="1">
                <a:sym typeface="+mn-ea"/>
              </a:rPr>
              <a:t>全流程管理</a:t>
            </a:r>
            <a:r>
              <a:rPr lang="zh-CN" altLang="en-US" sz="2000">
                <a:sym typeface="+mn-ea"/>
              </a:rPr>
              <a:t>工作的信息化、自动化。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将原有资产</a:t>
            </a:r>
            <a:r>
              <a:rPr lang="zh-CN" altLang="en-US" sz="2000" b="1">
                <a:sym typeface="+mn-ea"/>
              </a:rPr>
              <a:t>数据清洗</a:t>
            </a:r>
            <a:r>
              <a:rPr lang="zh-CN" altLang="en-US" sz="2000">
                <a:sym typeface="+mn-ea"/>
              </a:rPr>
              <a:t>后，</a:t>
            </a:r>
            <a:r>
              <a:rPr lang="zh-CN" altLang="en-US" sz="2000" b="1">
                <a:sym typeface="+mn-ea"/>
              </a:rPr>
              <a:t>迁移</a:t>
            </a:r>
            <a:r>
              <a:rPr lang="zh-CN" altLang="en-US" sz="2000">
                <a:sym typeface="+mn-ea"/>
              </a:rPr>
              <a:t>放入新的资产系统中。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将前期资产历史数据按</a:t>
            </a:r>
            <a:r>
              <a:rPr lang="zh-CN" altLang="en-US" sz="2000" b="1">
                <a:sym typeface="+mn-ea"/>
              </a:rPr>
              <a:t>新的规范标准</a:t>
            </a:r>
            <a:r>
              <a:rPr lang="zh-CN" altLang="en-US" sz="2000">
                <a:sym typeface="+mn-ea"/>
              </a:rPr>
              <a:t>进行整理。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实现</a:t>
            </a:r>
            <a:r>
              <a:rPr lang="zh-CN" altLang="en-US" sz="2000" b="1">
                <a:sym typeface="+mn-ea"/>
              </a:rPr>
              <a:t>采购、资产</a:t>
            </a:r>
            <a:r>
              <a:rPr lang="zh-CN" altLang="en-US" sz="2000">
                <a:sym typeface="+mn-ea"/>
              </a:rPr>
              <a:t>工作的系统化、规范化、信息化。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实现与</a:t>
            </a:r>
            <a:r>
              <a:rPr lang="zh-CN" altLang="en-US" sz="2000" b="1">
                <a:sym typeface="+mn-ea"/>
              </a:rPr>
              <a:t>上海市财政资产信息管理系统</a:t>
            </a:r>
            <a:r>
              <a:rPr lang="zh-CN" altLang="en-US" sz="2000">
                <a:sym typeface="+mn-ea"/>
              </a:rPr>
              <a:t>数据的一致性。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实现与</a:t>
            </a:r>
            <a:r>
              <a:rPr lang="zh-CN" altLang="en-US" sz="2000" b="1">
                <a:sym typeface="+mn-ea"/>
              </a:rPr>
              <a:t>学校数据中心</a:t>
            </a:r>
            <a:r>
              <a:rPr lang="zh-CN" altLang="en-US" sz="2000">
                <a:sym typeface="+mn-ea"/>
              </a:rPr>
              <a:t>的有效对接，实现数据共享和统一管理。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>
                <a:sym typeface="+mn-ea"/>
              </a:rPr>
              <a:t>实现学校</a:t>
            </a:r>
            <a:r>
              <a:rPr lang="zh-CN" altLang="en-US" sz="2000" b="1">
                <a:sym typeface="+mn-ea"/>
              </a:rPr>
              <a:t>采购、资产及财务报销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一体化、移动化、便捷化</a:t>
            </a:r>
            <a:r>
              <a:rPr lang="zh-CN" altLang="en-US" sz="2000">
                <a:sym typeface="+mn-ea"/>
              </a:rPr>
              <a:t>管理。</a:t>
            </a:r>
            <a:endParaRPr lang="zh-CN" altLang="en-US" sz="2000">
              <a:sym typeface="+mn-ea"/>
            </a:endParaRPr>
          </a:p>
        </p:txBody>
      </p:sp>
      <p:sp>
        <p:nvSpPr>
          <p:cNvPr id="5" name="任意多边形: 形状 40"/>
          <p:cNvSpPr/>
          <p:nvPr>
            <p:custDataLst>
              <p:tags r:id="rId1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2"/>
          <p:cNvSpPr/>
          <p:nvPr>
            <p:custDataLst>
              <p:tags r:id="rId1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64465" y="951865"/>
            <a:ext cx="6437630" cy="5784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建设原则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8915" y="2068830"/>
            <a:ext cx="5888355" cy="3056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服务用户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协同共享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集成智能开放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安全运行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规范标准与开放兼容</a:t>
            </a:r>
            <a:endParaRPr lang="zh-CN" altLang="en-US" sz="20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可持续成长</a:t>
            </a:r>
            <a:endParaRPr lang="zh-CN" altLang="en-US" sz="2000" b="1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2"/>
          <p:cNvSpPr/>
          <p:nvPr>
            <p:custDataLst>
              <p:tags r:id="rId1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203835" y="952500"/>
            <a:ext cx="6437630" cy="5784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实现目标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9645" y="1772920"/>
            <a:ext cx="10993120" cy="3659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/>
              <a:t>一网通办</a:t>
            </a:r>
            <a:r>
              <a:rPr lang="zh-CN" altLang="en-US" sz="2000" b="1"/>
              <a:t>统一身份认证</a:t>
            </a:r>
            <a:r>
              <a:rPr lang="zh-CN" altLang="en-US" sz="2000"/>
              <a:t>，门户集成，系统集成；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/>
              <a:t>实现</a:t>
            </a:r>
            <a:r>
              <a:rPr lang="zh-CN" altLang="en-US" sz="2000" b="1"/>
              <a:t>采购、资产</a:t>
            </a:r>
            <a:r>
              <a:rPr lang="zh-CN" altLang="en-US" sz="2000"/>
              <a:t>一体化；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/>
              <a:t>涵盖采购、资产全流程全生命周期(包括</a:t>
            </a:r>
            <a:r>
              <a:rPr lang="zh-CN" altLang="en-US" sz="2000" b="1"/>
              <a:t>采购、验收、登记入账、领用、</a:t>
            </a:r>
            <a:r>
              <a:rPr lang="zh-CN" altLang="en-US" sz="2000" b="1">
                <a:sym typeface="+mn-ea"/>
              </a:rPr>
              <a:t>保管、</a:t>
            </a:r>
            <a:endParaRPr lang="zh-CN" altLang="en-US" sz="2000" b="1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en-US" altLang="zh-CN" sz="2000" b="1"/>
              <a:t>                                                       </a:t>
            </a:r>
            <a:r>
              <a:rPr lang="zh-CN" altLang="en-US" sz="2000" b="1"/>
              <a:t>使用、调拨、调剂、盘点、处置、交仓</a:t>
            </a:r>
            <a:r>
              <a:rPr lang="zh-CN" altLang="en-US" sz="2000"/>
              <a:t>等)相关业务；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/>
              <a:t>同时衔接</a:t>
            </a:r>
            <a:r>
              <a:rPr lang="zh-CN" altLang="en-US" sz="2000" b="1"/>
              <a:t>移动终端</a:t>
            </a:r>
            <a:r>
              <a:rPr lang="zh-CN" altLang="en-US" sz="2000"/>
              <a:t>，实现移动端审批和业务查看；</a:t>
            </a:r>
            <a:endParaRPr lang="zh-CN" altLang="en-US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/>
              <a:t>实现资产账与财务账的“</a:t>
            </a:r>
            <a:r>
              <a:rPr lang="zh-CN" altLang="en-US" b="1"/>
              <a:t>账账相符</a:t>
            </a:r>
            <a:r>
              <a:rPr lang="zh-CN" altLang="en-US"/>
              <a:t>”，可执行归档操作，保存对账结果。</a:t>
            </a:r>
            <a:endParaRPr lang="zh-CN" altLang="en-US"/>
          </a:p>
          <a:p>
            <a:pPr indent="0">
              <a:lnSpc>
                <a:spcPct val="150000"/>
              </a:lnSpc>
              <a:buFont typeface="+mj-ea"/>
              <a:buNone/>
            </a:pP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2"/>
          <p:cNvSpPr/>
          <p:nvPr>
            <p:custDataLst>
              <p:tags r:id="rId1"/>
            </p:custDataLst>
          </p:nvPr>
        </p:nvSpPr>
        <p:spPr>
          <a:xfrm>
            <a:off x="0" y="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7981622" y="6070600"/>
            <a:ext cx="4210379" cy="787400"/>
          </a:xfrm>
          <a:custGeom>
            <a:avLst/>
            <a:gdLst>
              <a:gd name="connsiteX0" fmla="*/ 0 w 4210379"/>
              <a:gd name="connsiteY0" fmla="*/ 0 h 787400"/>
              <a:gd name="connsiteX1" fmla="*/ 3828672 w 4210379"/>
              <a:gd name="connsiteY1" fmla="*/ 0 h 787400"/>
              <a:gd name="connsiteX2" fmla="*/ 4210379 w 4210379"/>
              <a:gd name="connsiteY2" fmla="*/ 787400 h 787400"/>
              <a:gd name="connsiteX3" fmla="*/ 0 w 4210379"/>
              <a:gd name="connsiteY3" fmla="*/ 787400 h 787400"/>
              <a:gd name="connsiteX4" fmla="*/ 0 w 4210379"/>
              <a:gd name="connsiteY4" fmla="*/ 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79" h="787400">
                <a:moveTo>
                  <a:pt x="0" y="0"/>
                </a:moveTo>
                <a:lnTo>
                  <a:pt x="3828672" y="0"/>
                </a:lnTo>
                <a:lnTo>
                  <a:pt x="4210379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: 形状 6"/>
          <p:cNvSpPr/>
          <p:nvPr>
            <p:custDataLst>
              <p:tags r:id="rId4"/>
            </p:custDataLst>
          </p:nvPr>
        </p:nvSpPr>
        <p:spPr>
          <a:xfrm flipH="1">
            <a:off x="0" y="607060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286385" y="855345"/>
            <a:ext cx="6437630" cy="5784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建设内容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3720" y="1935480"/>
            <a:ext cx="4383405" cy="3505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2400"/>
          </a:p>
        </p:txBody>
      </p:sp>
      <p:sp>
        <p:nvSpPr>
          <p:cNvPr id="4" name="图形 10"/>
          <p:cNvSpPr/>
          <p:nvPr>
            <p:custDataLst>
              <p:tags r:id="rId5"/>
            </p:custDataLst>
          </p:nvPr>
        </p:nvSpPr>
        <p:spPr>
          <a:xfrm rot="10800000">
            <a:off x="1036320" y="1944370"/>
            <a:ext cx="2860675" cy="1300480"/>
          </a:xfrm>
          <a:custGeom>
            <a:avLst/>
            <a:gdLst>
              <a:gd name="connsiteX0" fmla="*/ 1476178 w 1476375"/>
              <a:gd name="connsiteY0" fmla="*/ 687640 h 688307"/>
              <a:gd name="connsiteX1" fmla="*/ 686270 w 1476375"/>
              <a:gd name="connsiteY1" fmla="*/ 1174 h 688307"/>
              <a:gd name="connsiteX2" fmla="*/ -197 w 1476375"/>
              <a:gd name="connsiteY2" fmla="*/ 687640 h 6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688307">
                <a:moveTo>
                  <a:pt x="1476178" y="687640"/>
                </a:moveTo>
                <a:cubicBezTo>
                  <a:pt x="1447613" y="279951"/>
                  <a:pt x="1093959" y="-27392"/>
                  <a:pt x="686270" y="1174"/>
                </a:cubicBezTo>
                <a:cubicBezTo>
                  <a:pt x="318348" y="26958"/>
                  <a:pt x="25578" y="319719"/>
                  <a:pt x="-197" y="687640"/>
                </a:cubicBezTo>
              </a:path>
            </a:pathLst>
          </a:custGeom>
          <a:ln w="952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634781" y="1943620"/>
            <a:ext cx="1609078" cy="8931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n w="0">
                  <a:noFill/>
                </a:ln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采购平台</a:t>
            </a:r>
            <a:endParaRPr lang="zh-CN" altLang="en-US" sz="2000" b="1" dirty="0">
              <a:ln w="0">
                <a:noFill/>
              </a:ln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80" name="直接连接符 79"/>
          <p:cNvCxnSpPr/>
          <p:nvPr>
            <p:custDataLst>
              <p:tags r:id="rId7"/>
            </p:custDataLst>
          </p:nvPr>
        </p:nvCxnSpPr>
        <p:spPr>
          <a:xfrm rot="20820000" flipH="1" flipV="1">
            <a:off x="3416768" y="2960651"/>
            <a:ext cx="284271" cy="113205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椭圆 80"/>
          <p:cNvSpPr/>
          <p:nvPr>
            <p:custDataLst>
              <p:tags r:id="rId8"/>
            </p:custDataLst>
          </p:nvPr>
        </p:nvSpPr>
        <p:spPr>
          <a:xfrm rot="20820000">
            <a:off x="3460115" y="3689350"/>
            <a:ext cx="447040" cy="41910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5" name="直接连接符 84"/>
          <p:cNvCxnSpPr/>
          <p:nvPr>
            <p:custDataLst>
              <p:tags r:id="rId9"/>
            </p:custDataLst>
          </p:nvPr>
        </p:nvCxnSpPr>
        <p:spPr>
          <a:xfrm rot="780000" flipV="1">
            <a:off x="1242235" y="2951053"/>
            <a:ext cx="284271" cy="113205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6" name="椭圆 85"/>
          <p:cNvSpPr/>
          <p:nvPr>
            <p:custDataLst>
              <p:tags r:id="rId10"/>
            </p:custDataLst>
          </p:nvPr>
        </p:nvSpPr>
        <p:spPr>
          <a:xfrm rot="780000" flipH="1">
            <a:off x="891540" y="3665220"/>
            <a:ext cx="426085" cy="44577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7" name="椭圆 86"/>
          <p:cNvSpPr/>
          <p:nvPr>
            <p:custDataLst>
              <p:tags r:id="rId11"/>
            </p:custDataLst>
          </p:nvPr>
        </p:nvSpPr>
        <p:spPr>
          <a:xfrm rot="780000" flipH="1">
            <a:off x="1583055" y="2960370"/>
            <a:ext cx="122555" cy="120015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3225800" y="4110355"/>
            <a:ext cx="1642110" cy="6546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合同管理（试用）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合同审批、合同签署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359410" y="4110355"/>
            <a:ext cx="1463040" cy="6546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采购申请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货物、服务、工程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06" name="直接连接符 105"/>
          <p:cNvCxnSpPr/>
          <p:nvPr>
            <p:custDataLst>
              <p:tags r:id="rId14"/>
            </p:custDataLst>
          </p:nvPr>
        </p:nvCxnSpPr>
        <p:spPr>
          <a:xfrm rot="20700000" flipV="1">
            <a:off x="2302994" y="3277828"/>
            <a:ext cx="311692" cy="1145309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7" name="椭圆 106"/>
          <p:cNvSpPr/>
          <p:nvPr>
            <p:custDataLst>
              <p:tags r:id="rId15"/>
            </p:custDataLst>
          </p:nvPr>
        </p:nvSpPr>
        <p:spPr>
          <a:xfrm rot="20700000">
            <a:off x="2207260" y="3996690"/>
            <a:ext cx="460375" cy="42608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8" name="椭圆 107"/>
          <p:cNvSpPr/>
          <p:nvPr>
            <p:custDataLst>
              <p:tags r:id="rId16"/>
            </p:custDataLst>
          </p:nvPr>
        </p:nvSpPr>
        <p:spPr>
          <a:xfrm rot="20700000">
            <a:off x="2398056" y="3218871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60475" y="4765040"/>
            <a:ext cx="2158365" cy="7594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zh-CN" altLang="en-US" sz="1600" b="1">
                <a:ln>
                  <a:noFill/>
                </a:ln>
              </a:rPr>
              <a:t>采购执行</a:t>
            </a:r>
            <a:endParaRPr lang="zh-CN" altLang="en-US" sz="1600" b="1">
              <a:ln>
                <a:noFill/>
              </a:ln>
            </a:endParaRPr>
          </a:p>
          <a:p>
            <a:pPr algn="ctr"/>
            <a:r>
              <a:rPr lang="zh-CN" altLang="en-US" sz="1400">
                <a:ln>
                  <a:noFill/>
                </a:ln>
              </a:rPr>
              <a:t>自购、竞价、比选、招标、磋商、委托</a:t>
            </a:r>
            <a:r>
              <a:rPr lang="en-US" altLang="zh-CN" sz="1400">
                <a:ln>
                  <a:noFill/>
                </a:ln>
              </a:rPr>
              <a:t>...</a:t>
            </a:r>
            <a:endParaRPr lang="en-US" altLang="zh-CN" sz="1400">
              <a:ln>
                <a:noFill/>
              </a:ln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24015" y="4269105"/>
            <a:ext cx="4247515" cy="1255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2400"/>
          </a:p>
        </p:txBody>
      </p:sp>
      <p:sp>
        <p:nvSpPr>
          <p:cNvPr id="14" name="图形 10"/>
          <p:cNvSpPr/>
          <p:nvPr>
            <p:custDataLst>
              <p:tags r:id="rId17"/>
            </p:custDataLst>
          </p:nvPr>
        </p:nvSpPr>
        <p:spPr>
          <a:xfrm rot="10800000">
            <a:off x="6508546" y="1071556"/>
            <a:ext cx="2860987" cy="1334061"/>
          </a:xfrm>
          <a:custGeom>
            <a:avLst/>
            <a:gdLst>
              <a:gd name="connsiteX0" fmla="*/ 1476178 w 1476375"/>
              <a:gd name="connsiteY0" fmla="*/ 687640 h 688307"/>
              <a:gd name="connsiteX1" fmla="*/ 686270 w 1476375"/>
              <a:gd name="connsiteY1" fmla="*/ 1174 h 688307"/>
              <a:gd name="connsiteX2" fmla="*/ -197 w 1476375"/>
              <a:gd name="connsiteY2" fmla="*/ 687640 h 6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688307">
                <a:moveTo>
                  <a:pt x="1476178" y="687640"/>
                </a:moveTo>
                <a:cubicBezTo>
                  <a:pt x="1447613" y="279951"/>
                  <a:pt x="1093959" y="-27392"/>
                  <a:pt x="686270" y="1174"/>
                </a:cubicBezTo>
                <a:cubicBezTo>
                  <a:pt x="318348" y="26958"/>
                  <a:pt x="25578" y="319719"/>
                  <a:pt x="-197" y="687640"/>
                </a:cubicBezTo>
              </a:path>
            </a:pathLst>
          </a:custGeom>
          <a:ln w="952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8"/>
            </p:custDataLst>
          </p:nvPr>
        </p:nvSpPr>
        <p:spPr>
          <a:xfrm>
            <a:off x="7136421" y="1070495"/>
            <a:ext cx="1609078" cy="8931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n w="0">
                  <a:noFill/>
                </a:ln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资产平台</a:t>
            </a:r>
            <a:endParaRPr lang="zh-CN" altLang="en-US" sz="2000" b="1" dirty="0">
              <a:ln w="0">
                <a:noFill/>
              </a:ln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19"/>
            </p:custDataLst>
          </p:nvPr>
        </p:nvCxnSpPr>
        <p:spPr>
          <a:xfrm flipV="1">
            <a:off x="8109232" y="2383955"/>
            <a:ext cx="707" cy="584089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椭圆 17"/>
          <p:cNvSpPr/>
          <p:nvPr>
            <p:custDataLst>
              <p:tags r:id="rId20"/>
            </p:custDataLst>
          </p:nvPr>
        </p:nvSpPr>
        <p:spPr>
          <a:xfrm rot="20820000">
            <a:off x="8031686" y="2367177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21"/>
            </p:custDataLst>
          </p:nvPr>
        </p:nvCxnSpPr>
        <p:spPr>
          <a:xfrm flipV="1">
            <a:off x="5998322" y="1517728"/>
            <a:ext cx="581660" cy="21780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22"/>
            </p:custDataLst>
          </p:nvPr>
        </p:nvSpPr>
        <p:spPr>
          <a:xfrm rot="780000" flipH="1">
            <a:off x="6519210" y="1446354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23"/>
            </p:custDataLst>
          </p:nvPr>
        </p:nvSpPr>
        <p:spPr>
          <a:xfrm>
            <a:off x="8856980" y="3078480"/>
            <a:ext cx="1114425" cy="558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资产处置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报废，入仓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矩形 22"/>
          <p:cNvSpPr/>
          <p:nvPr>
            <p:custDataLst>
              <p:tags r:id="rId24"/>
            </p:custDataLst>
          </p:nvPr>
        </p:nvSpPr>
        <p:spPr>
          <a:xfrm>
            <a:off x="6637655" y="3351530"/>
            <a:ext cx="1002665" cy="3924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资产领用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25"/>
            </p:custDataLst>
          </p:nvPr>
        </p:nvCxnSpPr>
        <p:spPr>
          <a:xfrm flipV="1">
            <a:off x="6637480" y="2047828"/>
            <a:ext cx="362585" cy="46291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椭圆 26"/>
          <p:cNvSpPr/>
          <p:nvPr>
            <p:custDataLst>
              <p:tags r:id="rId26"/>
            </p:custDataLst>
          </p:nvPr>
        </p:nvSpPr>
        <p:spPr>
          <a:xfrm rot="19260000">
            <a:off x="5734050" y="1658620"/>
            <a:ext cx="359410" cy="36385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9" name="椭圆 28"/>
          <p:cNvSpPr/>
          <p:nvPr>
            <p:custDataLst>
              <p:tags r:id="rId27"/>
            </p:custDataLst>
          </p:nvPr>
        </p:nvSpPr>
        <p:spPr>
          <a:xfrm rot="20700000">
            <a:off x="6930686" y="2038406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682865" y="3579495"/>
            <a:ext cx="1090930" cy="468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/>
              <a:t>资产借用</a:t>
            </a:r>
            <a:endParaRPr lang="zh-CN" altLang="en-US" sz="1600" b="1"/>
          </a:p>
        </p:txBody>
      </p:sp>
      <p:cxnSp>
        <p:nvCxnSpPr>
          <p:cNvPr id="34" name="直接连接符 33"/>
          <p:cNvCxnSpPr/>
          <p:nvPr>
            <p:custDataLst>
              <p:tags r:id="rId28"/>
            </p:custDataLst>
          </p:nvPr>
        </p:nvCxnSpPr>
        <p:spPr>
          <a:xfrm flipH="1" flipV="1">
            <a:off x="9086737" y="1841095"/>
            <a:ext cx="584835" cy="43751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任意多边形: 形状 24"/>
          <p:cNvSpPr/>
          <p:nvPr>
            <p:custDataLst>
              <p:tags r:id="rId29"/>
            </p:custDataLst>
          </p:nvPr>
        </p:nvSpPr>
        <p:spPr>
          <a:xfrm>
            <a:off x="10304636" y="2278079"/>
            <a:ext cx="226684" cy="165783"/>
          </a:xfrm>
          <a:custGeom>
            <a:avLst/>
            <a:gdLst>
              <a:gd name="connsiteX0" fmla="*/ 115187 w 314958"/>
              <a:gd name="connsiteY0" fmla="*/ 158737 h 230341"/>
              <a:gd name="connsiteX1" fmla="*/ 242109 w 314958"/>
              <a:gd name="connsiteY1" fmla="*/ 158737 h 230341"/>
              <a:gd name="connsiteX2" fmla="*/ 251511 w 314958"/>
              <a:gd name="connsiteY2" fmla="*/ 168139 h 230341"/>
              <a:gd name="connsiteX3" fmla="*/ 242109 w 314958"/>
              <a:gd name="connsiteY3" fmla="*/ 177540 h 230341"/>
              <a:gd name="connsiteX4" fmla="*/ 115187 w 314958"/>
              <a:gd name="connsiteY4" fmla="*/ 177540 h 230341"/>
              <a:gd name="connsiteX5" fmla="*/ 105785 w 314958"/>
              <a:gd name="connsiteY5" fmla="*/ 168139 h 230341"/>
              <a:gd name="connsiteX6" fmla="*/ 115187 w 314958"/>
              <a:gd name="connsiteY6" fmla="*/ 158737 h 230341"/>
              <a:gd name="connsiteX7" fmla="*/ 62271 w 314958"/>
              <a:gd name="connsiteY7" fmla="*/ 158737 h 230341"/>
              <a:gd name="connsiteX8" fmla="*/ 72801 w 314958"/>
              <a:gd name="connsiteY8" fmla="*/ 158737 h 230341"/>
              <a:gd name="connsiteX9" fmla="*/ 82203 w 314958"/>
              <a:gd name="connsiteY9" fmla="*/ 168139 h 230341"/>
              <a:gd name="connsiteX10" fmla="*/ 72801 w 314958"/>
              <a:gd name="connsiteY10" fmla="*/ 177540 h 230341"/>
              <a:gd name="connsiteX11" fmla="*/ 62271 w 314958"/>
              <a:gd name="connsiteY11" fmla="*/ 177540 h 230341"/>
              <a:gd name="connsiteX12" fmla="*/ 52870 w 314958"/>
              <a:gd name="connsiteY12" fmla="*/ 168139 h 230341"/>
              <a:gd name="connsiteX13" fmla="*/ 62271 w 314958"/>
              <a:gd name="connsiteY13" fmla="*/ 158737 h 230341"/>
              <a:gd name="connsiteX14" fmla="*/ 115187 w 314958"/>
              <a:gd name="connsiteY14" fmla="*/ 105769 h 230341"/>
              <a:gd name="connsiteX15" fmla="*/ 242109 w 314958"/>
              <a:gd name="connsiteY15" fmla="*/ 105769 h 230341"/>
              <a:gd name="connsiteX16" fmla="*/ 251511 w 314958"/>
              <a:gd name="connsiteY16" fmla="*/ 115170 h 230341"/>
              <a:gd name="connsiteX17" fmla="*/ 242109 w 314958"/>
              <a:gd name="connsiteY17" fmla="*/ 124572 h 230341"/>
              <a:gd name="connsiteX18" fmla="*/ 115187 w 314958"/>
              <a:gd name="connsiteY18" fmla="*/ 124572 h 230341"/>
              <a:gd name="connsiteX19" fmla="*/ 105785 w 314958"/>
              <a:gd name="connsiteY19" fmla="*/ 115170 h 230341"/>
              <a:gd name="connsiteX20" fmla="*/ 115187 w 314958"/>
              <a:gd name="connsiteY20" fmla="*/ 105769 h 230341"/>
              <a:gd name="connsiteX21" fmla="*/ 62271 w 314958"/>
              <a:gd name="connsiteY21" fmla="*/ 105769 h 230341"/>
              <a:gd name="connsiteX22" fmla="*/ 72801 w 314958"/>
              <a:gd name="connsiteY22" fmla="*/ 105769 h 230341"/>
              <a:gd name="connsiteX23" fmla="*/ 82203 w 314958"/>
              <a:gd name="connsiteY23" fmla="*/ 115170 h 230341"/>
              <a:gd name="connsiteX24" fmla="*/ 72801 w 314958"/>
              <a:gd name="connsiteY24" fmla="*/ 124572 h 230341"/>
              <a:gd name="connsiteX25" fmla="*/ 62271 w 314958"/>
              <a:gd name="connsiteY25" fmla="*/ 124572 h 230341"/>
              <a:gd name="connsiteX26" fmla="*/ 52870 w 314958"/>
              <a:gd name="connsiteY26" fmla="*/ 115170 h 230341"/>
              <a:gd name="connsiteX27" fmla="*/ 62271 w 314958"/>
              <a:gd name="connsiteY27" fmla="*/ 105769 h 230341"/>
              <a:gd name="connsiteX28" fmla="*/ 115187 w 314958"/>
              <a:gd name="connsiteY28" fmla="*/ 52894 h 230341"/>
              <a:gd name="connsiteX29" fmla="*/ 242109 w 314958"/>
              <a:gd name="connsiteY29" fmla="*/ 52894 h 230341"/>
              <a:gd name="connsiteX30" fmla="*/ 251511 w 314958"/>
              <a:gd name="connsiteY30" fmla="*/ 62296 h 230341"/>
              <a:gd name="connsiteX31" fmla="*/ 242109 w 314958"/>
              <a:gd name="connsiteY31" fmla="*/ 71698 h 230341"/>
              <a:gd name="connsiteX32" fmla="*/ 115187 w 314958"/>
              <a:gd name="connsiteY32" fmla="*/ 71698 h 230341"/>
              <a:gd name="connsiteX33" fmla="*/ 105785 w 314958"/>
              <a:gd name="connsiteY33" fmla="*/ 62296 h 230341"/>
              <a:gd name="connsiteX34" fmla="*/ 115187 w 314958"/>
              <a:gd name="connsiteY34" fmla="*/ 52894 h 230341"/>
              <a:gd name="connsiteX35" fmla="*/ 62271 w 314958"/>
              <a:gd name="connsiteY35" fmla="*/ 52894 h 230341"/>
              <a:gd name="connsiteX36" fmla="*/ 72801 w 314958"/>
              <a:gd name="connsiteY36" fmla="*/ 52894 h 230341"/>
              <a:gd name="connsiteX37" fmla="*/ 82203 w 314958"/>
              <a:gd name="connsiteY37" fmla="*/ 62296 h 230341"/>
              <a:gd name="connsiteX38" fmla="*/ 72801 w 314958"/>
              <a:gd name="connsiteY38" fmla="*/ 71698 h 230341"/>
              <a:gd name="connsiteX39" fmla="*/ 62271 w 314958"/>
              <a:gd name="connsiteY39" fmla="*/ 71698 h 230341"/>
              <a:gd name="connsiteX40" fmla="*/ 52870 w 314958"/>
              <a:gd name="connsiteY40" fmla="*/ 62296 h 230341"/>
              <a:gd name="connsiteX41" fmla="*/ 62271 w 314958"/>
              <a:gd name="connsiteY41" fmla="*/ 52894 h 230341"/>
              <a:gd name="connsiteX42" fmla="*/ 32625 w 314958"/>
              <a:gd name="connsiteY42" fmla="*/ 1 h 230341"/>
              <a:gd name="connsiteX43" fmla="*/ 282051 w 314958"/>
              <a:gd name="connsiteY43" fmla="*/ 1 h 230341"/>
              <a:gd name="connsiteX44" fmla="*/ 305302 w 314958"/>
              <a:gd name="connsiteY44" fmla="*/ 9456 h 230341"/>
              <a:gd name="connsiteX45" fmla="*/ 314957 w 314958"/>
              <a:gd name="connsiteY45" fmla="*/ 32625 h 230341"/>
              <a:gd name="connsiteX46" fmla="*/ 314957 w 314958"/>
              <a:gd name="connsiteY46" fmla="*/ 168102 h 230341"/>
              <a:gd name="connsiteX47" fmla="*/ 305555 w 314958"/>
              <a:gd name="connsiteY47" fmla="*/ 177503 h 230341"/>
              <a:gd name="connsiteX48" fmla="*/ 298874 w 314958"/>
              <a:gd name="connsiteY48" fmla="*/ 174716 h 230341"/>
              <a:gd name="connsiteX49" fmla="*/ 296154 w 314958"/>
              <a:gd name="connsiteY49" fmla="*/ 168008 h 230341"/>
              <a:gd name="connsiteX50" fmla="*/ 296154 w 314958"/>
              <a:gd name="connsiteY50" fmla="*/ 32625 h 230341"/>
              <a:gd name="connsiteX51" fmla="*/ 292007 w 314958"/>
              <a:gd name="connsiteY51" fmla="*/ 22751 h 230341"/>
              <a:gd name="connsiteX52" fmla="*/ 282051 w 314958"/>
              <a:gd name="connsiteY52" fmla="*/ 18804 h 230341"/>
              <a:gd name="connsiteX53" fmla="*/ 32625 w 314958"/>
              <a:gd name="connsiteY53" fmla="*/ 18804 h 230341"/>
              <a:gd name="connsiteX54" fmla="*/ 18805 w 314958"/>
              <a:gd name="connsiteY54" fmla="*/ 32625 h 230341"/>
              <a:gd name="connsiteX55" fmla="*/ 18805 w 314958"/>
              <a:gd name="connsiteY55" fmla="*/ 197435 h 230341"/>
              <a:gd name="connsiteX56" fmla="*/ 22752 w 314958"/>
              <a:gd name="connsiteY56" fmla="*/ 207390 h 230341"/>
              <a:gd name="connsiteX57" fmla="*/ 32625 w 314958"/>
              <a:gd name="connsiteY57" fmla="*/ 211537 h 230341"/>
              <a:gd name="connsiteX58" fmla="*/ 282051 w 314958"/>
              <a:gd name="connsiteY58" fmla="*/ 211537 h 230341"/>
              <a:gd name="connsiteX59" fmla="*/ 292109 w 314958"/>
              <a:gd name="connsiteY59" fmla="*/ 207492 h 230341"/>
              <a:gd name="connsiteX60" fmla="*/ 296154 w 314958"/>
              <a:gd name="connsiteY60" fmla="*/ 197435 h 230341"/>
              <a:gd name="connsiteX61" fmla="*/ 305555 w 314958"/>
              <a:gd name="connsiteY61" fmla="*/ 188033 h 230341"/>
              <a:gd name="connsiteX62" fmla="*/ 314957 w 314958"/>
              <a:gd name="connsiteY62" fmla="*/ 197435 h 230341"/>
              <a:gd name="connsiteX63" fmla="*/ 305403 w 314958"/>
              <a:gd name="connsiteY63" fmla="*/ 220786 h 230341"/>
              <a:gd name="connsiteX64" fmla="*/ 282051 w 314958"/>
              <a:gd name="connsiteY64" fmla="*/ 230340 h 230341"/>
              <a:gd name="connsiteX65" fmla="*/ 32625 w 314958"/>
              <a:gd name="connsiteY65" fmla="*/ 230340 h 230341"/>
              <a:gd name="connsiteX66" fmla="*/ 9456 w 314958"/>
              <a:gd name="connsiteY66" fmla="*/ 220686 h 230341"/>
              <a:gd name="connsiteX67" fmla="*/ 1 w 314958"/>
              <a:gd name="connsiteY67" fmla="*/ 197435 h 230341"/>
              <a:gd name="connsiteX68" fmla="*/ 1 w 314958"/>
              <a:gd name="connsiteY68" fmla="*/ 32625 h 230341"/>
              <a:gd name="connsiteX69" fmla="*/ 32625 w 314958"/>
              <a:gd name="connsiteY69" fmla="*/ 1 h 2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14958" h="230341">
                <a:moveTo>
                  <a:pt x="115187" y="158737"/>
                </a:moveTo>
                <a:lnTo>
                  <a:pt x="242109" y="158737"/>
                </a:lnTo>
                <a:cubicBezTo>
                  <a:pt x="247302" y="158737"/>
                  <a:pt x="251511" y="162946"/>
                  <a:pt x="251511" y="168139"/>
                </a:cubicBezTo>
                <a:cubicBezTo>
                  <a:pt x="251511" y="173331"/>
                  <a:pt x="247302" y="177540"/>
                  <a:pt x="242109" y="177540"/>
                </a:cubicBezTo>
                <a:lnTo>
                  <a:pt x="115187" y="177540"/>
                </a:lnTo>
                <a:cubicBezTo>
                  <a:pt x="109994" y="177540"/>
                  <a:pt x="105785" y="173331"/>
                  <a:pt x="105785" y="168139"/>
                </a:cubicBezTo>
                <a:cubicBezTo>
                  <a:pt x="105785" y="162946"/>
                  <a:pt x="109994" y="158737"/>
                  <a:pt x="115187" y="158737"/>
                </a:cubicBezTo>
                <a:close/>
                <a:moveTo>
                  <a:pt x="62271" y="158737"/>
                </a:moveTo>
                <a:lnTo>
                  <a:pt x="72801" y="158737"/>
                </a:lnTo>
                <a:cubicBezTo>
                  <a:pt x="77994" y="158737"/>
                  <a:pt x="82203" y="162946"/>
                  <a:pt x="82203" y="168139"/>
                </a:cubicBezTo>
                <a:cubicBezTo>
                  <a:pt x="82203" y="173331"/>
                  <a:pt x="77994" y="177540"/>
                  <a:pt x="72801" y="177540"/>
                </a:cubicBezTo>
                <a:lnTo>
                  <a:pt x="62271" y="177540"/>
                </a:lnTo>
                <a:cubicBezTo>
                  <a:pt x="57079" y="177540"/>
                  <a:pt x="52870" y="173331"/>
                  <a:pt x="52870" y="168139"/>
                </a:cubicBezTo>
                <a:cubicBezTo>
                  <a:pt x="52870" y="162946"/>
                  <a:pt x="57079" y="158737"/>
                  <a:pt x="62271" y="158737"/>
                </a:cubicBezTo>
                <a:close/>
                <a:moveTo>
                  <a:pt x="115187" y="105769"/>
                </a:moveTo>
                <a:lnTo>
                  <a:pt x="242109" y="105769"/>
                </a:lnTo>
                <a:cubicBezTo>
                  <a:pt x="247302" y="105769"/>
                  <a:pt x="251511" y="109978"/>
                  <a:pt x="251511" y="115170"/>
                </a:cubicBezTo>
                <a:cubicBezTo>
                  <a:pt x="251511" y="120363"/>
                  <a:pt x="247302" y="124572"/>
                  <a:pt x="242109" y="124572"/>
                </a:cubicBezTo>
                <a:lnTo>
                  <a:pt x="115187" y="124572"/>
                </a:lnTo>
                <a:cubicBezTo>
                  <a:pt x="109994" y="124572"/>
                  <a:pt x="105785" y="120363"/>
                  <a:pt x="105785" y="115170"/>
                </a:cubicBezTo>
                <a:cubicBezTo>
                  <a:pt x="105785" y="109978"/>
                  <a:pt x="109994" y="105769"/>
                  <a:pt x="115187" y="105769"/>
                </a:cubicBezTo>
                <a:close/>
                <a:moveTo>
                  <a:pt x="62271" y="105769"/>
                </a:moveTo>
                <a:lnTo>
                  <a:pt x="72801" y="105769"/>
                </a:lnTo>
                <a:cubicBezTo>
                  <a:pt x="77994" y="105769"/>
                  <a:pt x="82203" y="109978"/>
                  <a:pt x="82203" y="115170"/>
                </a:cubicBezTo>
                <a:cubicBezTo>
                  <a:pt x="82203" y="120363"/>
                  <a:pt x="77994" y="124572"/>
                  <a:pt x="72801" y="124572"/>
                </a:cubicBezTo>
                <a:lnTo>
                  <a:pt x="62271" y="124572"/>
                </a:lnTo>
                <a:cubicBezTo>
                  <a:pt x="57079" y="124572"/>
                  <a:pt x="52870" y="120363"/>
                  <a:pt x="52870" y="115170"/>
                </a:cubicBezTo>
                <a:cubicBezTo>
                  <a:pt x="52870" y="109978"/>
                  <a:pt x="57079" y="105769"/>
                  <a:pt x="62271" y="105769"/>
                </a:cubicBezTo>
                <a:close/>
                <a:moveTo>
                  <a:pt x="115187" y="52894"/>
                </a:moveTo>
                <a:lnTo>
                  <a:pt x="242109" y="52894"/>
                </a:lnTo>
                <a:cubicBezTo>
                  <a:pt x="247302" y="52894"/>
                  <a:pt x="251511" y="57104"/>
                  <a:pt x="251511" y="62296"/>
                </a:cubicBezTo>
                <a:cubicBezTo>
                  <a:pt x="251511" y="67488"/>
                  <a:pt x="247302" y="71698"/>
                  <a:pt x="242109" y="71698"/>
                </a:cubicBezTo>
                <a:lnTo>
                  <a:pt x="115187" y="71698"/>
                </a:lnTo>
                <a:cubicBezTo>
                  <a:pt x="109994" y="71698"/>
                  <a:pt x="105785" y="67488"/>
                  <a:pt x="105785" y="62296"/>
                </a:cubicBezTo>
                <a:cubicBezTo>
                  <a:pt x="105785" y="57104"/>
                  <a:pt x="109994" y="52894"/>
                  <a:pt x="115187" y="52894"/>
                </a:cubicBezTo>
                <a:close/>
                <a:moveTo>
                  <a:pt x="62271" y="52894"/>
                </a:moveTo>
                <a:lnTo>
                  <a:pt x="72801" y="52894"/>
                </a:lnTo>
                <a:cubicBezTo>
                  <a:pt x="77994" y="52894"/>
                  <a:pt x="82203" y="57104"/>
                  <a:pt x="82203" y="62296"/>
                </a:cubicBezTo>
                <a:cubicBezTo>
                  <a:pt x="82203" y="67488"/>
                  <a:pt x="77994" y="71698"/>
                  <a:pt x="72801" y="71698"/>
                </a:cubicBezTo>
                <a:lnTo>
                  <a:pt x="62271" y="71698"/>
                </a:lnTo>
                <a:cubicBezTo>
                  <a:pt x="57079" y="71698"/>
                  <a:pt x="52870" y="67488"/>
                  <a:pt x="52870" y="62296"/>
                </a:cubicBezTo>
                <a:cubicBezTo>
                  <a:pt x="52870" y="57104"/>
                  <a:pt x="57079" y="52894"/>
                  <a:pt x="62271" y="52894"/>
                </a:cubicBezTo>
                <a:close/>
                <a:moveTo>
                  <a:pt x="32625" y="1"/>
                </a:moveTo>
                <a:lnTo>
                  <a:pt x="282051" y="1"/>
                </a:lnTo>
                <a:cubicBezTo>
                  <a:pt x="290752" y="-74"/>
                  <a:pt x="299123" y="3330"/>
                  <a:pt x="305302" y="9456"/>
                </a:cubicBezTo>
                <a:cubicBezTo>
                  <a:pt x="311481" y="15582"/>
                  <a:pt x="314957" y="23923"/>
                  <a:pt x="314957" y="32625"/>
                </a:cubicBezTo>
                <a:lnTo>
                  <a:pt x="314957" y="168102"/>
                </a:lnTo>
                <a:cubicBezTo>
                  <a:pt x="314957" y="173294"/>
                  <a:pt x="310748" y="177503"/>
                  <a:pt x="305555" y="177503"/>
                </a:cubicBezTo>
                <a:cubicBezTo>
                  <a:pt x="303045" y="177503"/>
                  <a:pt x="300640" y="176500"/>
                  <a:pt x="298874" y="174716"/>
                </a:cubicBezTo>
                <a:cubicBezTo>
                  <a:pt x="297108" y="172933"/>
                  <a:pt x="296128" y="170517"/>
                  <a:pt x="296154" y="168008"/>
                </a:cubicBezTo>
                <a:lnTo>
                  <a:pt x="296154" y="32625"/>
                </a:lnTo>
                <a:cubicBezTo>
                  <a:pt x="296155" y="28910"/>
                  <a:pt x="294660" y="25351"/>
                  <a:pt x="292007" y="22751"/>
                </a:cubicBezTo>
                <a:cubicBezTo>
                  <a:pt x="289353" y="20151"/>
                  <a:pt x="285765" y="18728"/>
                  <a:pt x="282051" y="18804"/>
                </a:cubicBezTo>
                <a:lnTo>
                  <a:pt x="32625" y="18804"/>
                </a:lnTo>
                <a:cubicBezTo>
                  <a:pt x="24992" y="18804"/>
                  <a:pt x="18805" y="24992"/>
                  <a:pt x="18805" y="32625"/>
                </a:cubicBezTo>
                <a:lnTo>
                  <a:pt x="18805" y="197435"/>
                </a:lnTo>
                <a:cubicBezTo>
                  <a:pt x="18729" y="201148"/>
                  <a:pt x="20151" y="204737"/>
                  <a:pt x="22752" y="207390"/>
                </a:cubicBezTo>
                <a:cubicBezTo>
                  <a:pt x="25352" y="210043"/>
                  <a:pt x="28910" y="211538"/>
                  <a:pt x="32625" y="211537"/>
                </a:cubicBezTo>
                <a:lnTo>
                  <a:pt x="282051" y="211537"/>
                </a:lnTo>
                <a:cubicBezTo>
                  <a:pt x="285815" y="211615"/>
                  <a:pt x="289447" y="210154"/>
                  <a:pt x="292109" y="207492"/>
                </a:cubicBezTo>
                <a:cubicBezTo>
                  <a:pt x="294771" y="204830"/>
                  <a:pt x="296232" y="201198"/>
                  <a:pt x="296154" y="197435"/>
                </a:cubicBezTo>
                <a:cubicBezTo>
                  <a:pt x="296154" y="192242"/>
                  <a:pt x="300363" y="188033"/>
                  <a:pt x="305555" y="188033"/>
                </a:cubicBezTo>
                <a:cubicBezTo>
                  <a:pt x="310748" y="188033"/>
                  <a:pt x="314957" y="192242"/>
                  <a:pt x="314957" y="197435"/>
                </a:cubicBezTo>
                <a:cubicBezTo>
                  <a:pt x="315033" y="206185"/>
                  <a:pt x="311590" y="214599"/>
                  <a:pt x="305403" y="220786"/>
                </a:cubicBezTo>
                <a:cubicBezTo>
                  <a:pt x="299216" y="226973"/>
                  <a:pt x="290801" y="230416"/>
                  <a:pt x="282051" y="230340"/>
                </a:cubicBezTo>
                <a:lnTo>
                  <a:pt x="32625" y="230340"/>
                </a:lnTo>
                <a:cubicBezTo>
                  <a:pt x="23924" y="230340"/>
                  <a:pt x="15583" y="226864"/>
                  <a:pt x="9456" y="220686"/>
                </a:cubicBezTo>
                <a:cubicBezTo>
                  <a:pt x="3330" y="214506"/>
                  <a:pt x="-74" y="206136"/>
                  <a:pt x="1" y="197435"/>
                </a:cubicBezTo>
                <a:lnTo>
                  <a:pt x="1" y="32625"/>
                </a:lnTo>
                <a:cubicBezTo>
                  <a:pt x="1" y="14607"/>
                  <a:pt x="14608" y="1"/>
                  <a:pt x="32625" y="1"/>
                </a:cubicBezTo>
                <a:close/>
              </a:path>
            </a:pathLst>
          </a:custGeom>
          <a:solidFill>
            <a:srgbClr val="FFFFFF"/>
          </a:solidFill>
          <a:ln w="93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30"/>
            </p:custDataLst>
          </p:nvPr>
        </p:nvSpPr>
        <p:spPr>
          <a:xfrm rot="20820000">
            <a:off x="9020381" y="1776627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7" name="图形 33" descr="343538343130363b343538383334313bb1fdd7b4cdbc"/>
          <p:cNvSpPr/>
          <p:nvPr>
            <p:custDataLst>
              <p:tags r:id="rId31"/>
            </p:custDataLst>
          </p:nvPr>
        </p:nvSpPr>
        <p:spPr>
          <a:xfrm>
            <a:off x="9744663" y="2157215"/>
            <a:ext cx="226680" cy="226682"/>
          </a:xfrm>
          <a:custGeom>
            <a:avLst/>
            <a:gdLst>
              <a:gd name="connsiteX0" fmla="*/ 315064 w 314953"/>
              <a:gd name="connsiteY0" fmla="*/ 157118 h 314955"/>
              <a:gd name="connsiteX1" fmla="*/ 308013 w 314953"/>
              <a:gd name="connsiteY1" fmla="*/ 110110 h 314955"/>
              <a:gd name="connsiteX2" fmla="*/ 302748 w 314953"/>
              <a:gd name="connsiteY2" fmla="*/ 95913 h 314955"/>
              <a:gd name="connsiteX3" fmla="*/ 302748 w 314953"/>
              <a:gd name="connsiteY3" fmla="*/ 95067 h 314955"/>
              <a:gd name="connsiteX4" fmla="*/ 204407 w 314953"/>
              <a:gd name="connsiteY4" fmla="*/ 6786 h 314955"/>
              <a:gd name="connsiteX5" fmla="*/ 190962 w 314953"/>
              <a:gd name="connsiteY5" fmla="*/ 3308 h 314955"/>
              <a:gd name="connsiteX6" fmla="*/ 187578 w 314953"/>
              <a:gd name="connsiteY6" fmla="*/ 2556 h 314955"/>
              <a:gd name="connsiteX7" fmla="*/ 176296 w 314953"/>
              <a:gd name="connsiteY7" fmla="*/ 863 h 314955"/>
              <a:gd name="connsiteX8" fmla="*/ 172441 w 314953"/>
              <a:gd name="connsiteY8" fmla="*/ 863 h 314955"/>
              <a:gd name="connsiteX9" fmla="*/ 157586 w 314953"/>
              <a:gd name="connsiteY9" fmla="*/ 111 h 314955"/>
              <a:gd name="connsiteX10" fmla="*/ 5886 w 314953"/>
              <a:gd name="connsiteY10" fmla="*/ 115383 h 314955"/>
              <a:gd name="connsiteX11" fmla="*/ 76266 w 314953"/>
              <a:gd name="connsiteY11" fmla="*/ 292434 h 314955"/>
              <a:gd name="connsiteX12" fmla="*/ 265705 w 314953"/>
              <a:gd name="connsiteY12" fmla="*/ 272099 h 314955"/>
              <a:gd name="connsiteX13" fmla="*/ 268952 w 314953"/>
              <a:gd name="connsiteY13" fmla="*/ 262864 h 314955"/>
              <a:gd name="connsiteX14" fmla="*/ 262229 w 314953"/>
              <a:gd name="connsiteY14" fmla="*/ 255749 h 314955"/>
              <a:gd name="connsiteX15" fmla="*/ 252825 w 314953"/>
              <a:gd name="connsiteY15" fmla="*/ 258467 h 314955"/>
              <a:gd name="connsiteX16" fmla="*/ 86288 w 314953"/>
              <a:gd name="connsiteY16" fmla="*/ 275702 h 314955"/>
              <a:gd name="connsiteX17" fmla="*/ 24538 w 314953"/>
              <a:gd name="connsiteY17" fmla="*/ 120080 h 314955"/>
              <a:gd name="connsiteX18" fmla="*/ 157586 w 314953"/>
              <a:gd name="connsiteY18" fmla="*/ 18444 h 314955"/>
              <a:gd name="connsiteX19" fmla="*/ 170561 w 314953"/>
              <a:gd name="connsiteY19" fmla="*/ 19102 h 314955"/>
              <a:gd name="connsiteX20" fmla="*/ 173757 w 314953"/>
              <a:gd name="connsiteY20" fmla="*/ 19102 h 314955"/>
              <a:gd name="connsiteX21" fmla="*/ 184099 w 314953"/>
              <a:gd name="connsiteY21" fmla="*/ 20701 h 314955"/>
              <a:gd name="connsiteX22" fmla="*/ 186355 w 314953"/>
              <a:gd name="connsiteY22" fmla="*/ 20701 h 314955"/>
              <a:gd name="connsiteX23" fmla="*/ 285073 w 314953"/>
              <a:gd name="connsiteY23" fmla="*/ 101742 h 314955"/>
              <a:gd name="connsiteX24" fmla="*/ 285637 w 314953"/>
              <a:gd name="connsiteY24" fmla="*/ 103059 h 314955"/>
              <a:gd name="connsiteX25" fmla="*/ 286859 w 314953"/>
              <a:gd name="connsiteY25" fmla="*/ 106349 h 314955"/>
              <a:gd name="connsiteX26" fmla="*/ 167082 w 314953"/>
              <a:gd name="connsiteY26" fmla="*/ 143956 h 314955"/>
              <a:gd name="connsiteX27" fmla="*/ 167082 w 314953"/>
              <a:gd name="connsiteY27" fmla="*/ 40538 h 314955"/>
              <a:gd name="connsiteX28" fmla="*/ 157680 w 314953"/>
              <a:gd name="connsiteY28" fmla="*/ 31136 h 314955"/>
              <a:gd name="connsiteX29" fmla="*/ 148279 w 314953"/>
              <a:gd name="connsiteY29" fmla="*/ 40538 h 314955"/>
              <a:gd name="connsiteX30" fmla="*/ 148279 w 314953"/>
              <a:gd name="connsiteY30" fmla="*/ 157118 h 314955"/>
              <a:gd name="connsiteX31" fmla="*/ 148279 w 314953"/>
              <a:gd name="connsiteY31" fmla="*/ 157776 h 314955"/>
              <a:gd name="connsiteX32" fmla="*/ 148937 w 314953"/>
              <a:gd name="connsiteY32" fmla="*/ 160408 h 314955"/>
              <a:gd name="connsiteX33" fmla="*/ 148937 w 314953"/>
              <a:gd name="connsiteY33" fmla="*/ 161631 h 314955"/>
              <a:gd name="connsiteX34" fmla="*/ 151005 w 314953"/>
              <a:gd name="connsiteY34" fmla="*/ 164075 h 314955"/>
              <a:gd name="connsiteX35" fmla="*/ 151475 w 314953"/>
              <a:gd name="connsiteY35" fmla="*/ 164639 h 314955"/>
              <a:gd name="connsiteX36" fmla="*/ 272945 w 314953"/>
              <a:gd name="connsiteY36" fmla="*/ 249254 h 314955"/>
              <a:gd name="connsiteX37" fmla="*/ 286013 w 314953"/>
              <a:gd name="connsiteY37" fmla="*/ 246903 h 314955"/>
              <a:gd name="connsiteX38" fmla="*/ 286013 w 314953"/>
              <a:gd name="connsiteY38" fmla="*/ 245869 h 314955"/>
              <a:gd name="connsiteX39" fmla="*/ 286953 w 314953"/>
              <a:gd name="connsiteY39" fmla="*/ 244929 h 314955"/>
              <a:gd name="connsiteX40" fmla="*/ 315064 w 314953"/>
              <a:gd name="connsiteY40" fmla="*/ 157118 h 314955"/>
              <a:gd name="connsiteX41" fmla="*/ 296261 w 314953"/>
              <a:gd name="connsiteY41" fmla="*/ 157118 h 314955"/>
              <a:gd name="connsiteX42" fmla="*/ 276423 w 314953"/>
              <a:gd name="connsiteY42" fmla="*/ 228476 h 314955"/>
              <a:gd name="connsiteX43" fmla="*/ 178740 w 314953"/>
              <a:gd name="connsiteY43" fmla="*/ 160408 h 314955"/>
              <a:gd name="connsiteX44" fmla="*/ 292406 w 314953"/>
              <a:gd name="connsiteY44" fmla="*/ 125058 h 314955"/>
              <a:gd name="connsiteX45" fmla="*/ 296261 w 314953"/>
              <a:gd name="connsiteY45" fmla="*/ 157118 h 31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4953" h="314955">
                <a:moveTo>
                  <a:pt x="315064" y="157118"/>
                </a:moveTo>
                <a:cubicBezTo>
                  <a:pt x="315115" y="141181"/>
                  <a:pt x="312737" y="125330"/>
                  <a:pt x="308013" y="110110"/>
                </a:cubicBezTo>
                <a:cubicBezTo>
                  <a:pt x="306509" y="105221"/>
                  <a:pt x="304722" y="100708"/>
                  <a:pt x="302748" y="95913"/>
                </a:cubicBezTo>
                <a:lnTo>
                  <a:pt x="302748" y="95067"/>
                </a:lnTo>
                <a:cubicBezTo>
                  <a:pt x="284626" y="52552"/>
                  <a:pt x="248624" y="20232"/>
                  <a:pt x="204407" y="6786"/>
                </a:cubicBezTo>
                <a:cubicBezTo>
                  <a:pt x="199988" y="5470"/>
                  <a:pt x="195475" y="4248"/>
                  <a:pt x="190962" y="3308"/>
                </a:cubicBezTo>
                <a:lnTo>
                  <a:pt x="187578" y="2556"/>
                </a:lnTo>
                <a:cubicBezTo>
                  <a:pt x="183880" y="1866"/>
                  <a:pt x="180119" y="1302"/>
                  <a:pt x="176296" y="863"/>
                </a:cubicBezTo>
                <a:lnTo>
                  <a:pt x="172441" y="863"/>
                </a:lnTo>
                <a:cubicBezTo>
                  <a:pt x="167552" y="863"/>
                  <a:pt x="163039" y="111"/>
                  <a:pt x="157586" y="111"/>
                </a:cubicBezTo>
                <a:cubicBezTo>
                  <a:pt x="86874" y="119"/>
                  <a:pt x="24837" y="47258"/>
                  <a:pt x="5886" y="115383"/>
                </a:cubicBezTo>
                <a:cubicBezTo>
                  <a:pt x="-13065" y="183507"/>
                  <a:pt x="15716" y="255912"/>
                  <a:pt x="76266" y="292434"/>
                </a:cubicBezTo>
                <a:cubicBezTo>
                  <a:pt x="136816" y="328956"/>
                  <a:pt x="214286" y="320641"/>
                  <a:pt x="265705" y="272099"/>
                </a:cubicBezTo>
                <a:cubicBezTo>
                  <a:pt x="268431" y="269871"/>
                  <a:pt x="269684" y="266308"/>
                  <a:pt x="268952" y="262864"/>
                </a:cubicBezTo>
                <a:cubicBezTo>
                  <a:pt x="268219" y="259421"/>
                  <a:pt x="265626" y="256675"/>
                  <a:pt x="262229" y="255749"/>
                </a:cubicBezTo>
                <a:cubicBezTo>
                  <a:pt x="258833" y="254823"/>
                  <a:pt x="255204" y="255872"/>
                  <a:pt x="252825" y="258467"/>
                </a:cubicBezTo>
                <a:cubicBezTo>
                  <a:pt x="207435" y="300855"/>
                  <a:pt x="139397" y="307897"/>
                  <a:pt x="86288" y="275702"/>
                </a:cubicBezTo>
                <a:cubicBezTo>
                  <a:pt x="33179" y="243508"/>
                  <a:pt x="7952" y="179929"/>
                  <a:pt x="24538" y="120080"/>
                </a:cubicBezTo>
                <a:cubicBezTo>
                  <a:pt x="41125" y="60231"/>
                  <a:pt x="95482" y="18708"/>
                  <a:pt x="157586" y="18444"/>
                </a:cubicBezTo>
                <a:cubicBezTo>
                  <a:pt x="161911" y="18444"/>
                  <a:pt x="166236" y="18444"/>
                  <a:pt x="170561" y="19102"/>
                </a:cubicBezTo>
                <a:lnTo>
                  <a:pt x="173757" y="19102"/>
                </a:lnTo>
                <a:cubicBezTo>
                  <a:pt x="177236" y="19102"/>
                  <a:pt x="180714" y="20043"/>
                  <a:pt x="184099" y="20701"/>
                </a:cubicBezTo>
                <a:lnTo>
                  <a:pt x="186355" y="20701"/>
                </a:lnTo>
                <a:cubicBezTo>
                  <a:pt x="230448" y="30125"/>
                  <a:pt x="267241" y="60330"/>
                  <a:pt x="285073" y="101742"/>
                </a:cubicBezTo>
                <a:lnTo>
                  <a:pt x="285637" y="103059"/>
                </a:lnTo>
                <a:cubicBezTo>
                  <a:pt x="285637" y="104093"/>
                  <a:pt x="286389" y="105221"/>
                  <a:pt x="286859" y="106349"/>
                </a:cubicBezTo>
                <a:lnTo>
                  <a:pt x="167082" y="143956"/>
                </a:lnTo>
                <a:lnTo>
                  <a:pt x="167082" y="40538"/>
                </a:lnTo>
                <a:cubicBezTo>
                  <a:pt x="167082" y="35346"/>
                  <a:pt x="162873" y="31136"/>
                  <a:pt x="157680" y="31136"/>
                </a:cubicBezTo>
                <a:cubicBezTo>
                  <a:pt x="152488" y="31136"/>
                  <a:pt x="148279" y="35346"/>
                  <a:pt x="148279" y="40538"/>
                </a:cubicBezTo>
                <a:lnTo>
                  <a:pt x="148279" y="157118"/>
                </a:lnTo>
                <a:cubicBezTo>
                  <a:pt x="148279" y="157118"/>
                  <a:pt x="148279" y="157118"/>
                  <a:pt x="148279" y="157776"/>
                </a:cubicBezTo>
                <a:cubicBezTo>
                  <a:pt x="148370" y="158680"/>
                  <a:pt x="148591" y="159567"/>
                  <a:pt x="148937" y="160408"/>
                </a:cubicBezTo>
                <a:cubicBezTo>
                  <a:pt x="148911" y="160816"/>
                  <a:pt x="148911" y="161224"/>
                  <a:pt x="148937" y="161631"/>
                </a:cubicBezTo>
                <a:cubicBezTo>
                  <a:pt x="149481" y="162558"/>
                  <a:pt x="150181" y="163385"/>
                  <a:pt x="151005" y="164075"/>
                </a:cubicBezTo>
                <a:lnTo>
                  <a:pt x="151475" y="164639"/>
                </a:lnTo>
                <a:lnTo>
                  <a:pt x="272945" y="249254"/>
                </a:lnTo>
                <a:cubicBezTo>
                  <a:pt x="277204" y="252206"/>
                  <a:pt x="283050" y="251155"/>
                  <a:pt x="286013" y="246903"/>
                </a:cubicBezTo>
                <a:cubicBezTo>
                  <a:pt x="286033" y="246559"/>
                  <a:pt x="286033" y="246213"/>
                  <a:pt x="286013" y="245869"/>
                </a:cubicBezTo>
                <a:cubicBezTo>
                  <a:pt x="286349" y="245578"/>
                  <a:pt x="286663" y="245264"/>
                  <a:pt x="286953" y="244929"/>
                </a:cubicBezTo>
                <a:cubicBezTo>
                  <a:pt x="304916" y="219139"/>
                  <a:pt x="314711" y="188545"/>
                  <a:pt x="315064" y="157118"/>
                </a:cubicBezTo>
                <a:moveTo>
                  <a:pt x="296261" y="157118"/>
                </a:moveTo>
                <a:cubicBezTo>
                  <a:pt x="296278" y="182268"/>
                  <a:pt x="289418" y="206944"/>
                  <a:pt x="276423" y="228476"/>
                </a:cubicBezTo>
                <a:lnTo>
                  <a:pt x="178740" y="160408"/>
                </a:lnTo>
                <a:lnTo>
                  <a:pt x="292406" y="125058"/>
                </a:lnTo>
                <a:cubicBezTo>
                  <a:pt x="294940" y="135557"/>
                  <a:pt x="296234" y="146317"/>
                  <a:pt x="296261" y="157118"/>
                </a:cubicBezTo>
              </a:path>
            </a:pathLst>
          </a:custGeom>
          <a:solidFill>
            <a:srgbClr val="FFFFFF"/>
          </a:solidFill>
          <a:ln w="93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椭圆 38"/>
          <p:cNvSpPr/>
          <p:nvPr>
            <p:custDataLst>
              <p:tags r:id="rId32"/>
            </p:custDataLst>
          </p:nvPr>
        </p:nvSpPr>
        <p:spPr>
          <a:xfrm rot="20820000">
            <a:off x="8610806" y="2169057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40" name="直接连接符 39"/>
          <p:cNvCxnSpPr>
            <a:stCxn id="48" idx="0"/>
          </p:cNvCxnSpPr>
          <p:nvPr>
            <p:custDataLst>
              <p:tags r:id="rId33"/>
            </p:custDataLst>
          </p:nvPr>
        </p:nvCxnSpPr>
        <p:spPr>
          <a:xfrm flipH="1" flipV="1">
            <a:off x="8647077" y="2185089"/>
            <a:ext cx="332105" cy="52006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4356100" y="1868170"/>
            <a:ext cx="1449070" cy="5429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zh-CN" altLang="en-US" sz="1600" b="1"/>
              <a:t>资产业务办理</a:t>
            </a:r>
            <a:r>
              <a:rPr lang="zh-CN" altLang="en-US" sz="1400"/>
              <a:t>建账</a:t>
            </a:r>
            <a:endParaRPr lang="zh-CN" altLang="en-US" sz="1400"/>
          </a:p>
        </p:txBody>
      </p:sp>
      <p:sp>
        <p:nvSpPr>
          <p:cNvPr id="45" name="椭圆 44"/>
          <p:cNvSpPr/>
          <p:nvPr>
            <p:custDataLst>
              <p:tags r:id="rId34"/>
            </p:custDataLst>
          </p:nvPr>
        </p:nvSpPr>
        <p:spPr>
          <a:xfrm rot="19260000">
            <a:off x="7074535" y="2808605"/>
            <a:ext cx="359410" cy="36385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6" name="椭圆 45"/>
          <p:cNvSpPr/>
          <p:nvPr>
            <p:custDataLst>
              <p:tags r:id="rId35"/>
            </p:custDataLst>
          </p:nvPr>
        </p:nvSpPr>
        <p:spPr>
          <a:xfrm rot="19260000">
            <a:off x="6356985" y="2427605"/>
            <a:ext cx="359410" cy="36385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7" name="椭圆 46"/>
          <p:cNvSpPr/>
          <p:nvPr>
            <p:custDataLst>
              <p:tags r:id="rId36"/>
            </p:custDataLst>
          </p:nvPr>
        </p:nvSpPr>
        <p:spPr>
          <a:xfrm rot="19260000">
            <a:off x="9455150" y="2120265"/>
            <a:ext cx="359410" cy="36385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8" name="椭圆 47"/>
          <p:cNvSpPr/>
          <p:nvPr>
            <p:custDataLst>
              <p:tags r:id="rId37"/>
            </p:custDataLst>
          </p:nvPr>
        </p:nvSpPr>
        <p:spPr>
          <a:xfrm rot="19260000">
            <a:off x="8913495" y="2664460"/>
            <a:ext cx="359410" cy="36385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9" name="椭圆 48"/>
          <p:cNvSpPr/>
          <p:nvPr>
            <p:custDataLst>
              <p:tags r:id="rId38"/>
            </p:custDataLst>
          </p:nvPr>
        </p:nvSpPr>
        <p:spPr>
          <a:xfrm rot="19260000">
            <a:off x="7973060" y="2936240"/>
            <a:ext cx="359410" cy="36385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39"/>
            </p:custDataLst>
          </p:nvPr>
        </p:nvCxnSpPr>
        <p:spPr>
          <a:xfrm flipH="1" flipV="1">
            <a:off x="9347087" y="1423265"/>
            <a:ext cx="750570" cy="99060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1" name="椭圆 50"/>
          <p:cNvSpPr/>
          <p:nvPr>
            <p:custDataLst>
              <p:tags r:id="rId40"/>
            </p:custDataLst>
          </p:nvPr>
        </p:nvSpPr>
        <p:spPr>
          <a:xfrm rot="20820000">
            <a:off x="9244330" y="1352550"/>
            <a:ext cx="123825" cy="127000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2" name="椭圆 51"/>
          <p:cNvSpPr/>
          <p:nvPr>
            <p:custDataLst>
              <p:tags r:id="rId41"/>
            </p:custDataLst>
          </p:nvPr>
        </p:nvSpPr>
        <p:spPr>
          <a:xfrm rot="19260000">
            <a:off x="9871075" y="1404620"/>
            <a:ext cx="359410" cy="36385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3" name="椭圆 52"/>
          <p:cNvSpPr/>
          <p:nvPr>
            <p:custDataLst>
              <p:tags r:id="rId42"/>
            </p:custDataLst>
          </p:nvPr>
        </p:nvSpPr>
        <p:spPr>
          <a:xfrm rot="20820000">
            <a:off x="7462091" y="2309392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43"/>
            </p:custDataLst>
          </p:nvPr>
        </p:nvCxnSpPr>
        <p:spPr>
          <a:xfrm flipV="1">
            <a:off x="7272302" y="2382574"/>
            <a:ext cx="236220" cy="56197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528945" y="2819400"/>
            <a:ext cx="11087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变动</a:t>
            </a:r>
            <a:r>
              <a:rPr lang="zh-CN" altLang="en-US" sz="1600" b="1"/>
              <a:t>业务</a:t>
            </a:r>
            <a:endParaRPr lang="zh-CN" altLang="en-US"/>
          </a:p>
          <a:p>
            <a:r>
              <a:rPr lang="zh-CN" altLang="en-US" sz="1400"/>
              <a:t>变更，调拨</a:t>
            </a:r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9796780" y="2345690"/>
            <a:ext cx="1496695" cy="598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/>
              <a:t>资产公共服务</a:t>
            </a:r>
            <a:endParaRPr lang="zh-CN" altLang="en-US" sz="1600" b="1"/>
          </a:p>
          <a:p>
            <a:pPr algn="ctr"/>
            <a:r>
              <a:rPr lang="zh-CN" altLang="en-US" sz="1400"/>
              <a:t> 调剂</a:t>
            </a:r>
            <a:endParaRPr lang="zh-CN" altLang="en-US" sz="1400"/>
          </a:p>
        </p:txBody>
      </p:sp>
      <p:sp>
        <p:nvSpPr>
          <p:cNvPr id="57" name="文本框 56"/>
          <p:cNvSpPr txBox="1"/>
          <p:nvPr/>
        </p:nvSpPr>
        <p:spPr>
          <a:xfrm>
            <a:off x="10304780" y="1491615"/>
            <a:ext cx="1167765" cy="37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/>
              <a:t>资产盘点</a:t>
            </a:r>
            <a:endParaRPr lang="zh-CN" altLang="en-US" sz="1600" b="1"/>
          </a:p>
        </p:txBody>
      </p:sp>
      <p:sp>
        <p:nvSpPr>
          <p:cNvPr id="77" name="椭圆 76"/>
          <p:cNvSpPr/>
          <p:nvPr>
            <p:custDataLst>
              <p:tags r:id="rId44"/>
            </p:custDataLst>
          </p:nvPr>
        </p:nvSpPr>
        <p:spPr>
          <a:xfrm rot="20700000">
            <a:off x="3239431" y="2947726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图形 10"/>
          <p:cNvSpPr/>
          <p:nvPr>
            <p:custDataLst>
              <p:tags r:id="rId45"/>
            </p:custDataLst>
          </p:nvPr>
        </p:nvSpPr>
        <p:spPr>
          <a:xfrm rot="10800000">
            <a:off x="9380855" y="4133850"/>
            <a:ext cx="2114550" cy="935355"/>
          </a:xfrm>
          <a:custGeom>
            <a:avLst/>
            <a:gdLst>
              <a:gd name="connsiteX0" fmla="*/ 1476178 w 1476375"/>
              <a:gd name="connsiteY0" fmla="*/ 687640 h 688307"/>
              <a:gd name="connsiteX1" fmla="*/ 686270 w 1476375"/>
              <a:gd name="connsiteY1" fmla="*/ 1174 h 688307"/>
              <a:gd name="connsiteX2" fmla="*/ -197 w 1476375"/>
              <a:gd name="connsiteY2" fmla="*/ 687640 h 68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688307">
                <a:moveTo>
                  <a:pt x="1476178" y="687640"/>
                </a:moveTo>
                <a:cubicBezTo>
                  <a:pt x="1447613" y="279951"/>
                  <a:pt x="1093959" y="-27392"/>
                  <a:pt x="686270" y="1174"/>
                </a:cubicBezTo>
                <a:cubicBezTo>
                  <a:pt x="318348" y="26958"/>
                  <a:pt x="25578" y="319719"/>
                  <a:pt x="-197" y="687640"/>
                </a:cubicBezTo>
              </a:path>
            </a:pathLst>
          </a:custGeom>
          <a:ln w="952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506585" y="4230370"/>
            <a:ext cx="1786890" cy="446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ln w="0">
                  <a:noFill/>
                </a:ln>
                <a:solidFill>
                  <a:schemeClr val="accent1"/>
                </a:solidFill>
                <a:latin typeface="+mn-ea"/>
                <a:cs typeface="+mn-ea"/>
              </a:rPr>
              <a:t>门户网站</a:t>
            </a:r>
            <a:endParaRPr lang="zh-CN" altLang="en-US" sz="2000" b="1" dirty="0">
              <a:ln w="0">
                <a:noFill/>
              </a:ln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84" name="椭圆 83"/>
          <p:cNvSpPr/>
          <p:nvPr>
            <p:custDataLst>
              <p:tags r:id="rId46"/>
            </p:custDataLst>
          </p:nvPr>
        </p:nvSpPr>
        <p:spPr>
          <a:xfrm rot="20820000">
            <a:off x="9692211" y="4799227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8" name="椭圆 87"/>
          <p:cNvSpPr/>
          <p:nvPr>
            <p:custDataLst>
              <p:tags r:id="rId47"/>
            </p:custDataLst>
          </p:nvPr>
        </p:nvSpPr>
        <p:spPr>
          <a:xfrm rot="19260000">
            <a:off x="9229090" y="5208905"/>
            <a:ext cx="359410" cy="36385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48"/>
            </p:custDataLst>
          </p:nvPr>
        </p:nvCxnSpPr>
        <p:spPr>
          <a:xfrm flipV="1">
            <a:off x="9381950" y="4863418"/>
            <a:ext cx="362585" cy="462915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>
            <p:custDataLst>
              <p:tags r:id="rId49"/>
            </p:custDataLst>
          </p:nvPr>
        </p:nvCxnSpPr>
        <p:spPr>
          <a:xfrm flipH="1" flipV="1">
            <a:off x="11032377" y="4850995"/>
            <a:ext cx="440055" cy="472440"/>
          </a:xfrm>
          <a:prstGeom prst="line">
            <a:avLst/>
          </a:prstGeom>
          <a:ln w="9525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80000"/>
                    <a:lumOff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3" name="椭圆 92"/>
          <p:cNvSpPr/>
          <p:nvPr>
            <p:custDataLst>
              <p:tags r:id="rId50"/>
            </p:custDataLst>
          </p:nvPr>
        </p:nvSpPr>
        <p:spPr>
          <a:xfrm rot="20820000">
            <a:off x="10985706" y="4789702"/>
            <a:ext cx="122483" cy="122483"/>
          </a:xfrm>
          <a:prstGeom prst="ellipse">
            <a:avLst/>
          </a:prstGeom>
          <a:gradFill>
            <a:gsLst>
              <a:gs pos="10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80000"/>
                  <a:lumOff val="20000"/>
                </a:schemeClr>
              </a:gs>
            </a:gsLst>
            <a:lin ang="5400000" scaled="0"/>
          </a:gradFill>
          <a:ln w="50800">
            <a:solidFill>
              <a:srgbClr val="FFFFFF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4" name="椭圆 93"/>
          <p:cNvSpPr/>
          <p:nvPr>
            <p:custDataLst>
              <p:tags r:id="rId51"/>
            </p:custDataLst>
          </p:nvPr>
        </p:nvSpPr>
        <p:spPr>
          <a:xfrm rot="19260000">
            <a:off x="11367770" y="5208905"/>
            <a:ext cx="359410" cy="36385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80000"/>
                  <a:lumOff val="20000"/>
                  <a:alpha val="100000"/>
                </a:schemeClr>
              </a:gs>
            </a:gsLst>
            <a:lin ang="5400000" scaled="0"/>
          </a:gradFill>
          <a:ln w="19050">
            <a:solidFill>
              <a:srgbClr val="FFFFFF"/>
            </a:solidFill>
          </a:ln>
          <a:effectLst>
            <a:outerShdw blurRad="152400" dist="76200" dir="5400000" algn="t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8166100" y="5563870"/>
            <a:ext cx="2138045" cy="387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/>
              <a:t>采购管理门户</a:t>
            </a:r>
            <a:endParaRPr lang="zh-CN" altLang="en-US" sz="1600" b="1"/>
          </a:p>
        </p:txBody>
      </p:sp>
      <p:sp>
        <p:nvSpPr>
          <p:cNvPr id="96" name="文本框 95"/>
          <p:cNvSpPr txBox="1"/>
          <p:nvPr/>
        </p:nvSpPr>
        <p:spPr>
          <a:xfrm>
            <a:off x="10623550" y="5619115"/>
            <a:ext cx="1454785" cy="334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/>
              <a:t>资产管理门户</a:t>
            </a:r>
            <a:endParaRPr lang="zh-CN" altLang="en-US" sz="1600" b="1"/>
          </a:p>
        </p:txBody>
      </p:sp>
    </p:spTree>
    <p:custDataLst>
      <p:tags r:id="rId5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5265" y="855980"/>
            <a:ext cx="5743575" cy="82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二期建设目标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3200"/>
          </a:p>
          <a:p>
            <a:pPr indent="457200">
              <a:lnSpc>
                <a:spcPct val="150000"/>
              </a:lnSpc>
            </a:pP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1433830" y="1682750"/>
            <a:ext cx="4848860" cy="4361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>
                <a:sym typeface="+mn-ea"/>
              </a:rPr>
              <a:t>实现线上</a:t>
            </a:r>
            <a:r>
              <a:rPr lang="zh-CN" altLang="en-US" sz="2000" b="1">
                <a:sym typeface="+mn-ea"/>
              </a:rPr>
              <a:t>一体化报销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 b="1">
                <a:sym typeface="+mn-ea"/>
              </a:rPr>
              <a:t>移动端</a:t>
            </a:r>
            <a:r>
              <a:rPr lang="zh-CN" altLang="en-US" sz="2000">
                <a:sym typeface="+mn-ea"/>
              </a:rPr>
              <a:t>对接服务深化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>
                <a:sym typeface="+mn-ea"/>
              </a:rPr>
              <a:t>实现</a:t>
            </a:r>
            <a:r>
              <a:rPr lang="zh-CN" altLang="en-US" sz="2000" b="1">
                <a:sym typeface="+mn-ea"/>
              </a:rPr>
              <a:t>采购、资产、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财务报销</a:t>
            </a:r>
            <a:r>
              <a:rPr lang="zh-CN" altLang="en-US" sz="2000">
                <a:sym typeface="+mn-ea"/>
              </a:rPr>
              <a:t>线上一体化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>
                <a:sym typeface="+mn-ea"/>
              </a:rPr>
              <a:t>资产</a:t>
            </a:r>
            <a:r>
              <a:rPr lang="zh-CN" altLang="en-US" sz="2000" b="1">
                <a:sym typeface="+mn-ea"/>
              </a:rPr>
              <a:t>领用、借用</a:t>
            </a:r>
            <a:r>
              <a:rPr lang="zh-CN" altLang="en-US" sz="2000">
                <a:sym typeface="+mn-ea"/>
              </a:rPr>
              <a:t>更便捷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 b="1">
                <a:sym typeface="+mn-ea"/>
              </a:rPr>
              <a:t>合同管理</a:t>
            </a:r>
            <a:r>
              <a:rPr lang="zh-CN" altLang="en-US" sz="2000">
                <a:sym typeface="+mn-ea"/>
              </a:rPr>
              <a:t>规范深化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>
                <a:sym typeface="+mn-ea"/>
              </a:rPr>
              <a:t>登记</a:t>
            </a:r>
            <a:r>
              <a:rPr lang="zh-CN" altLang="en-US" sz="2000" b="1">
                <a:sym typeface="+mn-ea"/>
              </a:rPr>
              <a:t>入账一体化（含耗材）</a:t>
            </a:r>
            <a:r>
              <a:rPr lang="zh-CN" altLang="en-US" sz="2000">
                <a:sym typeface="+mn-ea"/>
              </a:rPr>
              <a:t>管理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 b="1">
                <a:sym typeface="+mn-ea"/>
              </a:rPr>
              <a:t>档案</a:t>
            </a:r>
            <a:r>
              <a:rPr lang="zh-CN" altLang="en-US" sz="2000">
                <a:sym typeface="+mn-ea"/>
              </a:rPr>
              <a:t>系统管理（全过程数据）</a:t>
            </a:r>
            <a:endParaRPr lang="zh-CN" altLang="en-US" sz="2000"/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2000" b="1">
                <a:sym typeface="+mn-ea"/>
              </a:rPr>
              <a:t>自助终端</a:t>
            </a:r>
            <a:r>
              <a:rPr lang="zh-CN" altLang="en-US" sz="2000">
                <a:sym typeface="+mn-ea"/>
              </a:rPr>
              <a:t>（固定资产标签打印、业务查询）</a:t>
            </a:r>
            <a:endParaRPr lang="zh-CN" altLang="en-US" sz="2000">
              <a:sym typeface="+mn-ea"/>
            </a:endParaRPr>
          </a:p>
        </p:txBody>
      </p:sp>
      <p:sp>
        <p:nvSpPr>
          <p:cNvPr id="4" name="任意多边形: 形状 40"/>
          <p:cNvSpPr/>
          <p:nvPr>
            <p:custDataLst>
              <p:tags r:id="rId1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859155"/>
            <a:ext cx="9608185" cy="10496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40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（二）国有资产管理办法</a:t>
            </a:r>
            <a:endParaRPr kumimoji="0" lang="zh-CN" altLang="en-US" sz="3600" b="1" i="0" u="none" strike="noStrike" kern="1200" cap="none" spc="40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7815" y="1656715"/>
            <a:ext cx="5161915" cy="880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r>
              <a:rPr 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工作过程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133475"/>
            <a:ext cx="5858510" cy="48431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7505" y="2317115"/>
            <a:ext cx="5161915" cy="880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/>
              <a:t>        </a:t>
            </a:r>
            <a:r>
              <a:rPr lang="zh-CN" altLang="en-US" sz="1600"/>
              <a:t>为加强我校国有资产管理工作，结合上级制度修订和学校</a:t>
            </a:r>
            <a:r>
              <a:rPr lang="zh-CN" altLang="en-US" sz="1600">
                <a:solidFill>
                  <a:schemeClr val="tx1"/>
                </a:solidFill>
              </a:rPr>
              <a:t>发展</a:t>
            </a:r>
            <a:r>
              <a:rPr lang="zh-CN" altLang="en-US" sz="1600"/>
              <a:t>要求，资产管理处积极开展调研（共计调研上海大学、上海财经大学等10余所各类型大学）、学习、交流和研讨。</a:t>
            </a:r>
            <a:endParaRPr lang="zh-CN" altLang="en-US" sz="16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/>
              <a:t> </a:t>
            </a:r>
            <a:r>
              <a:rPr lang="en-US" altLang="zh-CN" sz="1600"/>
              <a:t>       </a:t>
            </a:r>
            <a:r>
              <a:rPr lang="zh-CN" altLang="en-US" sz="1600"/>
              <a:t>在此基础上，制定完成《上海对外经贸大学国有资产管理办法（初稿）-征求意见稿》，通过OA发送和当面沟通交流等多种方式征求近20个二级单位意见建议，并对征求意见稿进行了补充完善。</a:t>
            </a:r>
            <a:endParaRPr lang="zh-CN" altLang="en-US" sz="1600"/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600"/>
              <a:t> </a:t>
            </a:r>
            <a:r>
              <a:rPr lang="en-US" altLang="zh-CN" sz="1600"/>
              <a:t>       </a:t>
            </a:r>
            <a:r>
              <a:rPr lang="zh-CN" altLang="en-US" sz="1600"/>
              <a:t>该办法于2024年4月17日校长办公会议讨论通过，现已正式发布。</a:t>
            </a:r>
            <a:endParaRPr lang="zh-CN" altLang="en-US" sz="1600"/>
          </a:p>
        </p:txBody>
      </p:sp>
      <p:sp>
        <p:nvSpPr>
          <p:cNvPr id="6" name="任意多边形: 形状 40"/>
          <p:cNvSpPr/>
          <p:nvPr>
            <p:custDataLst>
              <p:tags r:id="rId2"/>
            </p:custDataLst>
          </p:nvPr>
        </p:nvSpPr>
        <p:spPr>
          <a:xfrm>
            <a:off x="3947886" y="0"/>
            <a:ext cx="8244115" cy="787400"/>
          </a:xfrm>
          <a:custGeom>
            <a:avLst/>
            <a:gdLst>
              <a:gd name="connsiteX0" fmla="*/ 0 w 8363329"/>
              <a:gd name="connsiteY0" fmla="*/ 0 h 787400"/>
              <a:gd name="connsiteX1" fmla="*/ 8363329 w 8363329"/>
              <a:gd name="connsiteY1" fmla="*/ 0 h 787400"/>
              <a:gd name="connsiteX2" fmla="*/ 8363329 w 8363329"/>
              <a:gd name="connsiteY2" fmla="*/ 787400 h 787400"/>
              <a:gd name="connsiteX3" fmla="*/ 381707 w 8363329"/>
              <a:gd name="connsiteY3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329" h="787400">
                <a:moveTo>
                  <a:pt x="0" y="0"/>
                </a:moveTo>
                <a:lnTo>
                  <a:pt x="8363329" y="0"/>
                </a:lnTo>
                <a:lnTo>
                  <a:pt x="8363329" y="787400"/>
                </a:lnTo>
                <a:lnTo>
                  <a:pt x="381707" y="787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3566_1*i*1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3566_1*i*2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944054ed1e2fb7fbff"/>
  <p:tag name="KSO_WM_TEMPLATE_ASSEMBLE_GROUPID" val="60656e944054ed1e2fb7fbff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3566_1*i*2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944054ed1e2fb7fbff"/>
  <p:tag name="KSO_WM_TEMPLATE_ASSEMBLE_GROUPID" val="60656e944054ed1e2fb7fbff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3566_1*i*3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3566_1*i*4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944054ed1e2fb7fbff"/>
  <p:tag name="KSO_WM_TEMPLATE_ASSEMBLE_GROUPID" val="60656e944054ed1e2fb7fbff"/>
</p:tagLst>
</file>

<file path=ppt/tags/tag103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9415_2*l_h_f*1_3_1"/>
  <p:tag name="KSO_WM_TEMPLATE_CATEGORY" val="diagram"/>
  <p:tag name="KSO_WM_TEMPLATE_INDEX" val="20219415"/>
  <p:tag name="KSO_WM_UNIT_LAYERLEVEL" val="1_1_1"/>
  <p:tag name="KSO_WM_TAG_VERSION" val="1.0"/>
  <p:tag name="KSO_WM_BEAUTIFY_FLAG" val=""/>
  <p:tag name="KSO_WM_CHIP_GROUPID" val="60bed098191caac4ef20242d"/>
  <p:tag name="KSO_WM_CHIP_XID" val="60bed098191caac4ef20242e"/>
  <p:tag name="KSO_WM_ASSEMBLE_CHIP_INDEX" val="a901abee7e964d3c9da3af35a5f86c46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9415_1*l_h_i*1_1_2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6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9415_1*l_h_i*1_1_1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6"/>
  <p:tag name="KSO_WM_UNIT_FILL_FORE_SCHEMECOLOR_INDEX_BRIGHTNESS" val="0"/>
  <p:tag name="KSO_WM_UNIT_FILL_FORE_SCHEMECOLOR_INDEX" val="14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06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9415_1*l_h_f*1_1_1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9415_1*l_h_i*1_1_2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6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9415_1*l_h_i*1_1_1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6"/>
  <p:tag name="KSO_WM_UNIT_FILL_FORE_SCHEMECOLOR_INDEX_BRIGHTNESS" val="0"/>
  <p:tag name="KSO_WM_UNIT_FILL_FORE_SCHEMECOLOR_INDEX" val="14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09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9415_1*l_h_f*1_1_1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3566_1*i*3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9415_1*l_h_i*1_1_2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6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9415_1*l_h_i*1_1_1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6"/>
  <p:tag name="KSO_WM_UNIT_FILL_FORE_SCHEMECOLOR_INDEX_BRIGHTNESS" val="0"/>
  <p:tag name="KSO_WM_UNIT_FILL_FORE_SCHEMECOLOR_INDEX" val="14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12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9415_1*l_h_f*1_1_1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9415_1*l_h_i*1_1_2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6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9415_1*l_h_i*1_1_1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6"/>
  <p:tag name="KSO_WM_UNIT_FILL_FORE_SCHEMECOLOR_INDEX_BRIGHTNESS" val="0"/>
  <p:tag name="KSO_WM_UNIT_FILL_FORE_SCHEMECOLOR_INDEX" val="14"/>
  <p:tag name="KSO_WM_UNIT_FILL_TYPE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15.xml><?xml version="1.0" encoding="utf-8"?>
<p:tagLst xmlns:p="http://schemas.openxmlformats.org/presentationml/2006/main">
  <p:tag name="KSO_WM_UNIT_SUBTYPE" val="a"/>
  <p:tag name="KSO_WM_UNIT_PRESET_TEXT" val="单击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9415_1*l_h_f*1_1_1"/>
  <p:tag name="KSO_WM_TEMPLATE_CATEGORY" val="diagram"/>
  <p:tag name="KSO_WM_TEMPLATE_INDEX" val="20219415"/>
  <p:tag name="KSO_WM_UNIT_LAYERLEVEL" val="1_1_1"/>
  <p:tag name="KSO_WM_TAG_VERSION" val="1.0"/>
  <p:tag name="KSO_WM_CHIP_GROUPID" val="60bed098191caac4ef20242d"/>
  <p:tag name="KSO_WM_CHIP_XID" val="60bed098191caac4ef20242e"/>
  <p:tag name="KSO_WM_ASSEMBLE_CHIP_INDEX" val="710d55f187aa485f937aec16e18fb30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212.15850393700794,&quot;left&quot;:45.17803149606297,&quot;top&quot;:219.95,&quot;width&quot;:479.89393700787406}"/>
</p:tagLst>
</file>

<file path=ppt/tags/tag116.xml><?xml version="1.0" encoding="utf-8"?>
<p:tagLst xmlns:p="http://schemas.openxmlformats.org/presentationml/2006/main">
  <p:tag name="KSO_WM_SLIDE_ID" val="diagram2021356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13566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7:56&quot;,&quot;maxSize&quot;:{&quot;size1&quot;:42.09973720974393},&quot;minSize&quot;:{&quot;size1&quot;:35.59973720974393},&quot;normalSize&quot;:{&quot;size1&quot;:40.17630482337398},&quot;subLayout&quot;:[{&quot;id&quot;:&quot;2021-04-01T15:07:56&quot;,&quot;margin&quot;:{&quot;bottom&quot;:0.3970000147819519,&quot;left&quot;:2.9629998207092285,&quot;right&quot;:2.9629998207092285,&quot;top&quot;:3.809999942779541},&quot;type&quot;:0},{&quot;id&quot;:&quot;2021-04-01T15:07:56&quot;,&quot;margin&quot;:{&quot;bottom&quot;:3.809999942779541,&quot;left&quot;:2.9629998207092285,&quot;right&quot;:2.9629998207092285,&quot;top&quot;:0.02600000612437725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8befcf4fdc35420cac61d2bee83d2954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true,&quot;fill_id&quot;:&quot;8befcf4fdc35420cac61d2bee83d2954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]"/>
  <p:tag name="KSO_WM_CHIP_XID" val="5ef2c8d5a491bb0086638fc8"/>
  <p:tag name="KSO_WM_CHIP_DECFILLPROP" val="[]"/>
  <p:tag name="KSO_WM_CHIP_GROUPID" val="5ef2c8d5a491bb0086638fc7"/>
  <p:tag name="KSO_WM_SLIDE_BK_DARK_LIGHT" val="2"/>
  <p:tag name="KSO_WM_SLIDE_BACKGROUND_TYPE" val="general"/>
  <p:tag name="KSO_WM_SLIDE_SUPPORT_FEATURE_TYPE" val="3"/>
  <p:tag name="KSO_WM_TEMPLATE_ASSEMBLE_XID" val="60656e944054ed1e2fb7fbff"/>
  <p:tag name="KSO_WM_TEMPLATE_ASSEMBLE_GROUPID" val="60656e944054ed1e2fb7fbff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3566_1*i*1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3566_1*i*2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944054ed1e2fb7fbff"/>
  <p:tag name="KSO_WM_TEMPLATE_ASSEMBLE_GROUPID" val="60656e944054ed1e2fb7fbff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3566_1*i*3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3566_1*i*4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944054ed1e2fb7fbff"/>
  <p:tag name="KSO_WM_TEMPLATE_ASSEMBLE_GROUPID" val="60656e944054ed1e2fb7fbff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3566_1*i*4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944054ed1e2fb7fbff"/>
  <p:tag name="KSO_WM_TEMPLATE_ASSEMBLE_GROUPID" val="60656e944054ed1e2fb7fbff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大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566_1*a*1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SHOW_EDIT_AREA_INDICATION" val="1"/>
  <p:tag name="KSO_WM_UNIT_DEFAULT_FONT" val="24;44;4"/>
  <p:tag name="KSO_WM_UNIT_BLOCK" val="0"/>
  <p:tag name="KSO_WM_UNIT_DEC_AREA_ID" val="724f7f282dc9457d82835be896d0d8ee"/>
  <p:tag name="KSO_WM_CHIP_GROUPID" val="5f0681562c9c209bb8bb14eb"/>
  <p:tag name="KSO_WM_CHIP_XID" val="5f0681562c9c209bb8bb14ec"/>
  <p:tag name="KSO_WM_CHIP_FILLAREA_FILL_RULE" val="{&quot;fill_align&quot;:&quot;lm&quot;,&quot;fill_mode&quot;:&quot;full&quot;,&quot;sacle_strategy&quot;:&quot;smart&quot;}"/>
  <p:tag name="KSO_WM_ASSEMBLE_CHIP_INDEX" val="6fb2c19eaa3840418c005929e64568ea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944054ed1e2fb7fbff"/>
  <p:tag name="KSO_WM_TEMPLATE_ASSEMBLE_GROUPID" val="60656e944054ed1e2fb7fbff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109_5*m_h_i*1_1_4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4"/>
  <p:tag name="KSO_WM_DIAGRAM_MAX_ITEMCNT" val="6"/>
  <p:tag name="KSO_WM_DIAGRAM_MIN_ITEMCNT" val="2"/>
  <p:tag name="KSO_WM_DIAGRAM_VIRTUALLY_FRAME" val="{&quot;height&quot;:202.95000000000005,&quot;left&quot;:468.8750393700787,&quot;top&quot;:207.62503937007872,&quot;width&quot;:823.0500000000022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1109_5*m_h_f*1_2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20231109_5*m_h_f*1_4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6_1"/>
  <p:tag name="KSO_WM_UNIT_ID" val="diagram20231109_5*m_h_f*1_6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109_5*m_h_f*1_1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109_5*m_h_f*1_3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5_1"/>
  <p:tag name="KSO_WM_UNIT_ID" val="diagram20231109_5*m_h_f*1_5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109_5*m_h_a*1_2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SLIDE_ID" val="diagram2021356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13566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7:56&quot;,&quot;maxSize&quot;:{&quot;size1&quot;:42.09973720974393},&quot;minSize&quot;:{&quot;size1&quot;:35.59973720974393},&quot;normalSize&quot;:{&quot;size1&quot;:40.17630482337398},&quot;subLayout&quot;:[{&quot;id&quot;:&quot;2021-04-01T15:07:56&quot;,&quot;margin&quot;:{&quot;bottom&quot;:0.3970000147819519,&quot;left&quot;:2.9629998207092285,&quot;right&quot;:2.9629998207092285,&quot;top&quot;:3.809999942779541},&quot;type&quot;:0},{&quot;id&quot;:&quot;2021-04-01T15:07:56&quot;,&quot;margin&quot;:{&quot;bottom&quot;:3.809999942779541,&quot;left&quot;:2.9629998207092285,&quot;right&quot;:2.9629998207092285,&quot;top&quot;:0.02600000612437725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8befcf4fdc35420cac61d2bee83d2954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true,&quot;fill_id&quot;:&quot;8befcf4fdc35420cac61d2bee83d2954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]"/>
  <p:tag name="KSO_WM_CHIP_XID" val="5ef2c8d5a491bb0086638fc8"/>
  <p:tag name="KSO_WM_CHIP_DECFILLPROP" val="[]"/>
  <p:tag name="KSO_WM_CHIP_GROUPID" val="5ef2c8d5a491bb0086638fc7"/>
  <p:tag name="KSO_WM_SLIDE_BK_DARK_LIGHT" val="2"/>
  <p:tag name="KSO_WM_SLIDE_BACKGROUND_TYPE" val="general"/>
  <p:tag name="KSO_WM_SLIDE_SUPPORT_FEATURE_TYPE" val="3"/>
  <p:tag name="KSO_WM_TEMPLATE_ASSEMBLE_XID" val="60656e944054ed1e2fb7fbff"/>
  <p:tag name="KSO_WM_TEMPLATE_ASSEMBLE_GROUPID" val="60656e944054ed1e2fb7fbff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1109_5*m_h_a*1_4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6_1"/>
  <p:tag name="KSO_WM_UNIT_ID" val="diagram20231109_5*m_h_a*1_6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109_5*m_h_a*1_1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109_5*m_h_a*1_3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1109_5*m_h_a*1_5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4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4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6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6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2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2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3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3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5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5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561_1*i*1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1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1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6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6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8,&quot;pos&quot;:1,&quot;transparency&quot;:0},{&quot;brightness&quot;:0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2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2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8,&quot;pos&quot;:1,&quot;transparency&quot;:0},{&quot;brightness&quot;:0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3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3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4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4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8,&quot;pos&quot;:1,&quot;transparency&quot;:0},{&quot;brightness&quot;:0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5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5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3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3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3"/>
  <p:tag name="KSO_WM_DIAGRAM_USE_COLOR_VALUE" val="{&quot;color_scheme&quot;:1,&quot;color_type&quot;:1,&quot;theme_color_indexes&quot;:[]}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5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5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5"/>
  <p:tag name="KSO_WM_DIAGRAM_USE_COLOR_VALUE" val="{&quot;color_scheme&quot;:1,&quot;color_type&quot;:1,&quot;theme_color_indexes&quot;:[]}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1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1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1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561_1*i*2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2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2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UNIT_TEXT_FILL_FORE_SCHEMECOLOR_INDEX" val="1"/>
  <p:tag name="KSO_WM_UNIT_TEXT_FILL_TYPE" val="1"/>
  <p:tag name="KSO_WM_UNIT_PRESET_TEXT" val="2"/>
  <p:tag name="KSO_WM_DIAGRAM_USE_COLOR_VALUE" val="{&quot;color_scheme&quot;:1,&quot;color_type&quot;:1,&quot;theme_color_indexes&quot;:[]}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4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4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UNIT_TEXT_FILL_FORE_SCHEMECOLOR_INDEX" val="1"/>
  <p:tag name="KSO_WM_UNIT_TEXT_FILL_TYPE" val="1"/>
  <p:tag name="KSO_WM_UNIT_PRESET_TEXT" val="4"/>
  <p:tag name="KSO_WM_DIAGRAM_USE_COLOR_VALUE" val="{&quot;color_scheme&quot;:1,&quot;color_type&quot;:1,&quot;theme_color_indexes&quot;:[]}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6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6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UNIT_TEXT_FILL_FORE_SCHEMECOLOR_INDEX" val="1"/>
  <p:tag name="KSO_WM_UNIT_TEXT_FILL_TYPE" val="1"/>
  <p:tag name="KSO_WM_UNIT_PRESET_TEXT" val="6"/>
  <p:tag name="KSO_WM_DIAGRAM_USE_COLOR_VALUE" val="{&quot;color_scheme&quot;:1,&quot;color_type&quot;:1,&quot;theme_color_indexes&quot;:[]}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1_4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4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1109_5*m_h_f*1_2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5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20231109_5*m_h_f*1_4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6_1"/>
  <p:tag name="KSO_WM_UNIT_ID" val="diagram20231109_5*m_h_f*1_6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5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109_5*m_h_f*1_1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109_5*m_h_f*1_3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5_1"/>
  <p:tag name="KSO_WM_UNIT_ID" val="diagram20231109_5*m_h_f*1_5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你的智能图形项正文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561_1*i*3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109_5*m_h_a*1_2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1109_5*m_h_a*1_4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6_1"/>
  <p:tag name="KSO_WM_UNIT_ID" val="diagram20231109_5*m_h_a*1_6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109_5*m_h_a*1_1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109_5*m_h_a*1_3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1109_5*m_h_a*1_5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]}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4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4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2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2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3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3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5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5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8561_1*i*4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1_1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1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1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2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2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8,&quot;pos&quot;:1,&quot;transparency&quot;:0},{&quot;brightness&quot;:0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3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3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4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4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8,&quot;pos&quot;:1,&quot;transparency&quot;:0},{&quot;brightness&quot;:0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5_2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5_2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5,&quot;pos&quot;:1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3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3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3"/>
  <p:tag name="KSO_WM_DIAGRAM_USE_COLOR_VALUE" val="{&quot;color_scheme&quot;:1,&quot;color_type&quot;:1,&quot;theme_color_indexes&quot;:[]}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5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5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5"/>
  <p:tag name="KSO_WM_DIAGRAM_USE_COLOR_VALUE" val="{&quot;color_scheme&quot;:1,&quot;color_type&quot;:1,&quot;theme_color_indexes&quot;:[]}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1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1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1"/>
  <p:tag name="KSO_WM_DIAGRAM_USE_COLOR_VALUE" val="{&quot;color_scheme&quot;:1,&quot;color_type&quot;:1,&quot;theme_color_indexes&quot;:[]}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2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2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UNIT_TEXT_FILL_FORE_SCHEMECOLOR_INDEX" val="1"/>
  <p:tag name="KSO_WM_UNIT_TEXT_FILL_TYPE" val="1"/>
  <p:tag name="KSO_WM_UNIT_PRESET_TEXT" val="2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SLIDE_ID" val="diagram2020856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4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8561"/>
  <p:tag name="KSO_WM_SLIDE_LAYOUT" val="a_d"/>
  <p:tag name="KSO_WM_SLIDE_LAYOUT_CNT" val="1_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8befcf4fdc35420cac61d2bee83d2954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true,&quot;fill_id&quot;:&quot;8befcf4fdc35420cac61d2bee83d2954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]"/>
  <p:tag name="KSO_WM_CHIP_XID" val="5ef2c8d5a491bb0086638fc8"/>
  <p:tag name="KSO_WM_CHIP_DECFILLPROP" val="[]"/>
  <p:tag name="KSO_WM_CHIP_GROUPID" val="5ef2c8d5a491bb0086638fc7"/>
  <p:tag name="KSO_WM_SLIDE_BK_DARK_LIGHT" val="2"/>
  <p:tag name="KSO_WM_SLIDE_BACKGROUND_TYPE" val="general"/>
  <p:tag name="KSO_WM_SLIDE_SUPPORT_FEATURE_TYPE" val="3"/>
  <p:tag name="KSO_WM_TEMPLATE_ASSEMBLE_XID" val="60656e7b4054ed1e2fb7f9b8"/>
  <p:tag name="KSO_WM_TEMPLATE_ASSEMBLE_GROUPID" val="60656e7b4054ed1e2fb7f9b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35&quot;,&quot;maxSize&quot;:{&quot;size1&quot;:42.09973720974393},&quot;minSize&quot;:{&quot;size1&quot;:35.59973720974393},&quot;normalSize&quot;:{&quot;size1&quot;:36.2664038764106},&quot;subLayout&quot;:[{&quot;id&quot;:&quot;2021-04-01T15:01:35&quot;,&quot;margin&quot;:{&quot;bottom&quot;:0.3970000147819519,&quot;left&quot;:2.9629998207092285,&quot;right&quot;:2.9629998207092285,&quot;top&quot;:3.809999942779541},&quot;type&quot;:0},{&quot;id&quot;:&quot;2021-04-01T15:01:35&quot;,&quot;margin&quot;:{&quot;bottom&quot;:3.809999942779541,&quot;left&quot;:2.9629998207092285,&quot;right&quot;:2.9629998207092285,&quot;top&quot;:0.02600000612437725},&quot;type&quot;:0}],&quot;type&quot;:0}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4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4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UNIT_TEXT_FILL_FORE_SCHEMECOLOR_INDEX" val="1"/>
  <p:tag name="KSO_WM_UNIT_TEXT_FILL_TYPE" val="1"/>
  <p:tag name="KSO_WM_UNIT_PRESET_TEXT" val="4"/>
  <p:tag name="KSO_WM_DIAGRAM_USE_COLOR_VALUE" val="{&quot;color_scheme&quot;:1,&quot;color_type&quot;:1,&quot;theme_color_indexes&quot;:[]}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6_4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6_4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gradient&quot;:[{&quot;brightness&quot;:0.15000000596046448,&quot;colorType&quot;:1,&quot;foreColorIndex&quot;:8,&quot;pos&quot;:1,&quot;transparency&quot;:0},{&quot;brightness&quot;:0,&quot;colorType&quot;:1,&quot;foreColorIndex&quot;:8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109_5*m_h_i*1_1_3"/>
  <p:tag name="KSO_WM_TEMPLATE_CATEGORY" val="diagram"/>
  <p:tag name="KSO_WM_TEMPLATE_INDEX" val="20231109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SUBTYPE" val="d"/>
  <p:tag name="KSO_WM_UNIT_TYPE" val="m_h_i"/>
  <p:tag name="KSO_WM_UNIT_INDEX" val="1_1_3"/>
  <p:tag name="KSO_WM_DIAGRAM_MAX_ITEMCNT" val="6"/>
  <p:tag name="KSO_WM_DIAGRAM_MIN_ITEMCNT" val="2"/>
  <p:tag name="KSO_WM_DIAGRAM_VIRTUALLY_FRAME" val="{&quot;height&quot;:202.95,&quot;left&quot;:501.9750393700788,&quot;top&quot;:199.22503937007872,&quot;width&quot;:383.8500000000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1"/>
  <p:tag name="KSO_WM_DIAGRAM_USE_COLOR_VALUE" val="{&quot;color_scheme&quot;:1,&quot;color_type&quot;:1,&quot;theme_color_indexes&quot;:[]}"/>
</p:tagLst>
</file>

<file path=ppt/tags/tag183.xml><?xml version="1.0" encoding="utf-8"?>
<p:tagLst xmlns:p="http://schemas.openxmlformats.org/presentationml/2006/main">
  <p:tag name="KSO_WM_SLIDE_ID" val="diagram2021356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13566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7:56&quot;,&quot;maxSize&quot;:{&quot;size1&quot;:42.09973720974393},&quot;minSize&quot;:{&quot;size1&quot;:35.59973720974393},&quot;normalSize&quot;:{&quot;size1&quot;:40.17630482337398},&quot;subLayout&quot;:[{&quot;id&quot;:&quot;2021-04-01T15:07:56&quot;,&quot;margin&quot;:{&quot;bottom&quot;:0.3970000147819519,&quot;left&quot;:2.9629998207092285,&quot;right&quot;:2.9629998207092285,&quot;top&quot;:3.809999942779541},&quot;type&quot;:0},{&quot;id&quot;:&quot;2021-04-01T15:07:56&quot;,&quot;margin&quot;:{&quot;bottom&quot;:3.809999942779541,&quot;left&quot;:2.9629998207092285,&quot;right&quot;:2.9629998207092285,&quot;top&quot;:0.02600000612437725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8befcf4fdc35420cac61d2bee83d2954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true,&quot;fill_id&quot;:&quot;8befcf4fdc35420cac61d2bee83d2954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]"/>
  <p:tag name="KSO_WM_CHIP_XID" val="5ef2c8d5a491bb0086638fc8"/>
  <p:tag name="KSO_WM_CHIP_DECFILLPROP" val="[]"/>
  <p:tag name="KSO_WM_CHIP_GROUPID" val="5ef2c8d5a491bb0086638fc7"/>
  <p:tag name="KSO_WM_SLIDE_BK_DARK_LIGHT" val="2"/>
  <p:tag name="KSO_WM_SLIDE_BACKGROUND_TYPE" val="general"/>
  <p:tag name="KSO_WM_SLIDE_SUPPORT_FEATURE_TYPE" val="3"/>
  <p:tag name="KSO_WM_TEMPLATE_ASSEMBLE_XID" val="60656e944054ed1e2fb7fbff"/>
  <p:tag name="KSO_WM_TEMPLATE_ASSEMBLE_GROUPID" val="60656e944054ed1e2fb7fbff"/>
</p:tagLst>
</file>

<file path=ppt/tags/tag184.xml><?xml version="1.0" encoding="utf-8"?>
<p:tagLst xmlns:p="http://schemas.openxmlformats.org/presentationml/2006/main">
  <p:tag name="KSO_WPP_MARK_KEY" val="26d9aed2-5717-4716-970a-162522bf0d3a"/>
  <p:tag name="COMMONDATA" val="eyJoZGlkIjoiODczOGE2OTkyNDJlMWI0NDJhNjM5OTRmNTU4YzFhYmQifQ=="/>
  <p:tag name="RESOURCE_RECORD_KEY" val="{&quot;70&quot;:[3314623,3322211,3314378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561_1*i*2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3566_1*i*3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ags/tag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356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561_1*i*1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561_1*i*2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561_1*i*3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8561_1*i*4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25.xml><?xml version="1.0" encoding="utf-8"?>
<p:tagLst xmlns:p="http://schemas.openxmlformats.org/presentationml/2006/main">
  <p:tag name="KSO_WM_SLIDE_ID" val="diagram2020856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4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8561"/>
  <p:tag name="KSO_WM_SLIDE_LAYOUT" val="a_d"/>
  <p:tag name="KSO_WM_SLIDE_LAYOUT_CNT" val="1_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8befcf4fdc35420cac61d2bee83d2954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true,&quot;fill_id&quot;:&quot;8befcf4fdc35420cac61d2bee83d2954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]"/>
  <p:tag name="KSO_WM_CHIP_XID" val="5ef2c8d5a491bb0086638fc8"/>
  <p:tag name="KSO_WM_CHIP_DECFILLPROP" val="[]"/>
  <p:tag name="KSO_WM_CHIP_GROUPID" val="5ef2c8d5a491bb0086638fc7"/>
  <p:tag name="KSO_WM_SLIDE_BK_DARK_LIGHT" val="2"/>
  <p:tag name="KSO_WM_SLIDE_BACKGROUND_TYPE" val="general"/>
  <p:tag name="KSO_WM_SLIDE_SUPPORT_FEATURE_TYPE" val="3"/>
  <p:tag name="KSO_WM_TEMPLATE_ASSEMBLE_XID" val="60656e7b4054ed1e2fb7f9b8"/>
  <p:tag name="KSO_WM_TEMPLATE_ASSEMBLE_GROUPID" val="60656e7b4054ed1e2fb7f9b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35&quot;,&quot;maxSize&quot;:{&quot;size1&quot;:42.09973720974393},&quot;minSize&quot;:{&quot;size1&quot;:35.59973720974393},&quot;normalSize&quot;:{&quot;size1&quot;:36.2664038764106},&quot;subLayout&quot;:[{&quot;id&quot;:&quot;2021-04-01T15:01:35&quot;,&quot;margin&quot;:{&quot;bottom&quot;:0.3970000147819519,&quot;left&quot;:2.9629998207092285,&quot;right&quot;:2.9629998207092285,&quot;top&quot;:3.809999942779541},&quot;type&quot;:0},{&quot;id&quot;:&quot;2021-04-01T15:01:35&quot;,&quot;margin&quot;:{&quot;bottom&quot;:3.809999942779541,&quot;left&quot;:2.9629998207092285,&quot;right&quot;:2.9629998207092285,&quot;top&quot;:0.02600000612437725},&quot;type&quot;:0}],&quot;type&quot;:0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561_1*i*1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561_1*i*2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561_1*i*3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8561_1*i*4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3566_1*i*4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944054ed1e2fb7fbff"/>
  <p:tag name="KSO_WM_TEMPLATE_ASSEMBLE_GROUPID" val="60656e944054ed1e2fb7fbff"/>
</p:tagLst>
</file>

<file path=ppt/tags/tag30.xml><?xml version="1.0" encoding="utf-8"?>
<p:tagLst xmlns:p="http://schemas.openxmlformats.org/presentationml/2006/main">
  <p:tag name="KSO_WM_SLIDE_ID" val="diagram2020856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4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8561"/>
  <p:tag name="KSO_WM_SLIDE_LAYOUT" val="a_d"/>
  <p:tag name="KSO_WM_SLIDE_LAYOUT_CNT" val="1_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8befcf4fdc35420cac61d2bee83d2954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true,&quot;fill_id&quot;:&quot;8befcf4fdc35420cac61d2bee83d2954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]"/>
  <p:tag name="KSO_WM_CHIP_XID" val="5ef2c8d5a491bb0086638fc8"/>
  <p:tag name="KSO_WM_CHIP_DECFILLPROP" val="[]"/>
  <p:tag name="KSO_WM_CHIP_GROUPID" val="5ef2c8d5a491bb0086638fc7"/>
  <p:tag name="KSO_WM_SLIDE_BK_DARK_LIGHT" val="2"/>
  <p:tag name="KSO_WM_SLIDE_BACKGROUND_TYPE" val="general"/>
  <p:tag name="KSO_WM_SLIDE_SUPPORT_FEATURE_TYPE" val="3"/>
  <p:tag name="KSO_WM_TEMPLATE_ASSEMBLE_XID" val="60656e7b4054ed1e2fb7f9b8"/>
  <p:tag name="KSO_WM_TEMPLATE_ASSEMBLE_GROUPID" val="60656e7b4054ed1e2fb7f9b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35&quot;,&quot;maxSize&quot;:{&quot;size1&quot;:42.09973720974393},&quot;minSize&quot;:{&quot;size1&quot;:35.59973720974393},&quot;normalSize&quot;:{&quot;size1&quot;:36.2664038764106},&quot;subLayout&quot;:[{&quot;id&quot;:&quot;2021-04-01T15:01:35&quot;,&quot;margin&quot;:{&quot;bottom&quot;:0.3970000147819519,&quot;left&quot;:2.9629998207092285,&quot;right&quot;:2.9629998207092285,&quot;top&quot;:3.809999942779541},&quot;type&quot;:0},{&quot;id&quot;:&quot;2021-04-01T15:01:35&quot;,&quot;margin&quot;:{&quot;bottom&quot;:3.809999942779541,&quot;left&quot;:2.9629998207092285,&quot;right&quot;:2.9629998207092285,&quot;top&quot;:0.02600000612437725},&quot;type&quot;:0}],&quot;type&quot;:0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561_1*i*1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561_1*i*2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561_1*i*3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8561_1*i*4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088_1*n_h_i*1_2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088_1*n_h_a*1_1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&#10;加项标题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088_1*n_h_h_i*1_2_3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088_1*n_h_h_i*1_2_1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088_1*n_h_h_i*1_2_1_2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31088_1*n_h_h_i*1_2_1_3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088_1*n_h_h_f*1_2_3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88_1*n_h_h_f*1_2_1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31088_1*n_h_h_i*1_2_2_3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088_1*n_h_h_i*1_2_2_2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088_1*n_h_i*1_2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088_1*n_h_a*1_1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&#10;加项标题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088_1*n_h_h_i*1_2_1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231088_1*n_h_h_i*1_2_1_3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088_1*n_h_h_f*1_2_3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88_1*n_h_h_f*1_2_1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输入你的智能图&#10;形项正文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31088_1*n_h_h_i*1_2_2_3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088_1*n_h_h_i*1_2_2_2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64*8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088_1*n_h_h_x*1_2_3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87*8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088_1*n_h_h_x*1_2_1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088_1*n_h_h_i*1_2_2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088_1*n_h_i*1_2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231088_1*n_h_h_i*1_2_2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9.95905511811026,&quot;left&quot;:28.3,&quot;top&quot;:84.29094488188974,&quot;width&quot;:774.85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088_1*n_h_h_i*1_2_3_2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1,&quot;transparency&quot;:0},{&quot;brightness&quot;:0.20000000298023224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231088_1*n_h_h_i*1_2_3_3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41.3,&quot;top&quot;:122.35,&quot;width&quot;:700.9000787401575}"/>
  <p:tag name="KSO_WM_DIAGRAM_COLOR_MATCH_VALUE" val="{&quot;shape&quot;:{&quot;fill&quot;:{&quot;gradient&quot;:[{&quot;brightness&quot;:0.20000000298023224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088_1*n_h_h_i*1_2_2_1"/>
  <p:tag name="KSO_WM_TEMPLATE_CATEGORY" val="diagram"/>
  <p:tag name="KSO_WM_TEMPLATE_INDEX" val="20231088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31.9,&quot;left&quot;:28.3,&quot;top&quot;:122.35,&quot;width&quot;:774.8500787401575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,&quot;transparency&quot;:0}],&quot;type&quot;:3},&quot;glow&quot;:{&quot;colorType&quot;:0},&quot;line&quot;:{&quot;solidLine&quot;:{&quot;brightness&quot;:0,&quot;colorType&quot;:2,&quot;rgb&quot;:&quot;#ffffff&quot;,&quot;transparency&quot;:0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14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SLIDE_ID" val="diagram2020856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4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8561"/>
  <p:tag name="KSO_WM_SLIDE_LAYOUT" val="a_d"/>
  <p:tag name="KSO_WM_SLIDE_LAYOUT_CNT" val="1_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8befcf4fdc35420cac61d2bee83d2954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true,&quot;fill_id&quot;:&quot;8befcf4fdc35420cac61d2bee83d2954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]"/>
  <p:tag name="KSO_WM_CHIP_XID" val="5ef2c8d5a491bb0086638fc8"/>
  <p:tag name="KSO_WM_CHIP_DECFILLPROP" val="[]"/>
  <p:tag name="KSO_WM_CHIP_GROUPID" val="5ef2c8d5a491bb0086638fc7"/>
  <p:tag name="KSO_WM_SLIDE_BK_DARK_LIGHT" val="2"/>
  <p:tag name="KSO_WM_SLIDE_BACKGROUND_TYPE" val="general"/>
  <p:tag name="KSO_WM_SLIDE_SUPPORT_FEATURE_TYPE" val="3"/>
  <p:tag name="KSO_WM_TEMPLATE_ASSEMBLE_XID" val="60656e7b4054ed1e2fb7f9b8"/>
  <p:tag name="KSO_WM_TEMPLATE_ASSEMBLE_GROUPID" val="60656e7b4054ed1e2fb7f9b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35&quot;,&quot;maxSize&quot;:{&quot;size1&quot;:42.09973720974393},&quot;minSize&quot;:{&quot;size1&quot;:35.59973720974393},&quot;normalSize&quot;:{&quot;size1&quot;:36.2664038764106},&quot;subLayout&quot;:[{&quot;id&quot;:&quot;2021-04-01T15:01:35&quot;,&quot;margin&quot;:{&quot;bottom&quot;:0.3970000147819519,&quot;left&quot;:2.9629998207092285,&quot;right&quot;:2.9629998207092285,&quot;top&quot;:3.809999942779541},&quot;type&quot;:0},{&quot;id&quot;:&quot;2021-04-01T15:01:35&quot;,&quot;margin&quot;:{&quot;bottom&quot;:3.809999942779541,&quot;left&quot;:2.9629998207092285,&quot;right&quot;:2.9629998207092285,&quot;top&quot;:0.02600000612437725},&quot;type&quot;:0}],&quot;type&quot;:0}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561_1*i*2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84.xml><?xml version="1.0" encoding="utf-8"?>
<p:tagLst xmlns:p="http://schemas.openxmlformats.org/presentationml/2006/main">
  <p:tag name="KSO_WM_BEAUTIFY_FLAG" val="#wm#"/>
  <p:tag name="KSO_WM_TEMPLATE_CATEGORY" val="diagram"/>
  <p:tag name="KSO_WM_TEMPLATE_INDEX" val="20213566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561_1*i*2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86.xml><?xml version="1.0" encoding="utf-8"?>
<p:tagLst xmlns:p="http://schemas.openxmlformats.org/presentationml/2006/main">
  <p:tag name="KSO_WM_BEAUTIFY_FLAG" val="#wm#"/>
  <p:tag name="KSO_WM_TEMPLATE_CATEGORY" val="diagram"/>
  <p:tag name="KSO_WM_TEMPLATE_INDEX" val="20213566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561_1*i*1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561_1*i*2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561_1*i*3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7b4054ed1e2fb7f9b8"/>
  <p:tag name="KSO_WM_TEMPLATE_ASSEMBLE_GROUPID" val="60656e7b4054ed1e2fb7f9b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3566_1*i*1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8561_1*i*4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91.xml><?xml version="1.0" encoding="utf-8"?>
<p:tagLst xmlns:p="http://schemas.openxmlformats.org/presentationml/2006/main">
  <p:tag name="KSO_WM_SLIDE_ID" val="diagram2020856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08561"/>
  <p:tag name="KSO_WM_SLIDE_LAYOUT" val="a_d"/>
  <p:tag name="KSO_WM_SLIDE_LAYOUT_CNT" val="1_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8befcf4fdc35420cac61d2bee83d2954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true,&quot;fill_id&quot;:&quot;8befcf4fdc35420cac61d2bee83d2954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]"/>
  <p:tag name="KSO_WM_CHIP_XID" val="5ef2c8d5a491bb0086638fc8"/>
  <p:tag name="KSO_WM_CHIP_DECFILLPROP" val="[]"/>
  <p:tag name="KSO_WM_CHIP_GROUPID" val="5ef2c8d5a491bb0086638fc7"/>
  <p:tag name="KSO_WM_SLIDE_BK_DARK_LIGHT" val="2"/>
  <p:tag name="KSO_WM_SLIDE_BACKGROUND_TYPE" val="general"/>
  <p:tag name="KSO_WM_SLIDE_SUPPORT_FEATURE_TYPE" val="3"/>
  <p:tag name="KSO_WM_TEMPLATE_ASSEMBLE_XID" val="60656e7b4054ed1e2fb7f9b8"/>
  <p:tag name="KSO_WM_TEMPLATE_ASSEMBLE_GROUPID" val="60656e7b4054ed1e2fb7f9b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35&quot;,&quot;maxSize&quot;:{&quot;size1&quot;:42.09973720974393},&quot;minSize&quot;:{&quot;size1&quot;:35.59973720974393},&quot;normalSize&quot;:{&quot;size1&quot;:36.2664038764106},&quot;subLayout&quot;:[{&quot;id&quot;:&quot;2021-04-01T15:01:35&quot;,&quot;margin&quot;:{&quot;bottom&quot;:0.3970000147819519,&quot;left&quot;:2.9629998207092285,&quot;right&quot;:2.9629998207092285,&quot;top&quot;:3.809999942779541},&quot;type&quot;:0},{&quot;id&quot;:&quot;2021-04-01T15:01:35&quot;,&quot;margin&quot;:{&quot;bottom&quot;:3.809999942779541,&quot;left&quot;:2.9629998207092285,&quot;right&quot;:2.9629998207092285,&quot;top&quot;:0.02600000612437725},&quot;type&quot;:0}],&quot;type&quot;:0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561_1*i*2"/>
  <p:tag name="KSO_WM_TEMPLATE_CATEGORY" val="diagram"/>
  <p:tag name="KSO_WM_TEMPLATE_INDEX" val="202085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7b4054ed1e2fb7f9b8"/>
  <p:tag name="KSO_WM_TEMPLATE_ASSEMBLE_GROUPID" val="60656e7b4054ed1e2fb7f9b8"/>
</p:tagLst>
</file>

<file path=ppt/tags/tag93.xml><?xml version="1.0" encoding="utf-8"?>
<p:tagLst xmlns:p="http://schemas.openxmlformats.org/presentationml/2006/main">
  <p:tag name="KSO_WM_BEAUTIFY_FLAG" val="#wm#"/>
  <p:tag name="KSO_WM_TEMPLATE_CATEGORY" val="diagram"/>
  <p:tag name="KSO_WM_TEMPLATE_INDEX" val="20213566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3566_1*i*1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3566_1*i*2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2faf3c8475e4fe8996c14d337f67bc5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944054ed1e2fb7fbff"/>
  <p:tag name="KSO_WM_TEMPLATE_ASSEMBLE_GROUPID" val="60656e944054ed1e2fb7fbff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3566_1*i*3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9769b6df2724e28bbd7658674dab369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3566_1*i*4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0dabcf58f954073b2381526e27b8be9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e944054ed1e2fb7fbff"/>
  <p:tag name="KSO_WM_TEMPLATE_ASSEMBLE_GROUPID" val="60656e944054ed1e2fb7fbff"/>
</p:tagLst>
</file>

<file path=ppt/tags/tag98.xml><?xml version="1.0" encoding="utf-8"?>
<p:tagLst xmlns:p="http://schemas.openxmlformats.org/presentationml/2006/main">
  <p:tag name="KSO_WM_SLIDE_ID" val="diagram20213566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BEAUTIFY_FLAG" val="#wm#"/>
  <p:tag name="KSO_WM_TEMPLATE_CATEGORY" val="diagram"/>
  <p:tag name="KSO_WM_TEMPLATE_INDEX" val="20213566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7:56&quot;,&quot;maxSize&quot;:{&quot;size1&quot;:42.09973720974393},&quot;minSize&quot;:{&quot;size1&quot;:35.59973720974393},&quot;normalSize&quot;:{&quot;size1&quot;:40.17630482337398},&quot;subLayout&quot;:[{&quot;id&quot;:&quot;2021-04-01T15:07:56&quot;,&quot;margin&quot;:{&quot;bottom&quot;:0.3970000147819519,&quot;left&quot;:2.9629998207092285,&quot;right&quot;:2.9629998207092285,&quot;top&quot;:3.809999942779541},&quot;type&quot;:0},{&quot;id&quot;:&quot;2021-04-01T15:07:56&quot;,&quot;margin&quot;:{&quot;bottom&quot;:3.809999942779541,&quot;left&quot;:2.9629998207092285,&quot;right&quot;:2.9629998207092285,&quot;top&quot;:0.02600000612437725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true,&quot;fill_id&quot;:&quot;8befcf4fdc35420cac61d2bee83d2954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,[{&quot;text_align&quot;:&quot;lm&quot;,&quot;text_direction&quot;:&quot;horizontal&quot;,&quot;support_big_font&quot;:true,&quot;fill_id&quot;:&quot;8befcf4fdc35420cac61d2bee83d2954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0277a33398ca42b4aa707deb25582ead&quot;,&quot;fill_align&quot;:&quot;cm&quot;,&quot;chip_types&quot;:[&quot;diagram&quot;,&quot;pictext&quot;,&quot;text&quot;,&quot;picture&quot;,&quot;chart&quot;,&quot;table&quot;,&quot;video&quot;]}]]"/>
  <p:tag name="KSO_WM_CHIP_XID" val="5ef2c8d5a491bb0086638fc8"/>
  <p:tag name="KSO_WM_CHIP_DECFILLPROP" val="[]"/>
  <p:tag name="KSO_WM_CHIP_GROUPID" val="5ef2c8d5a491bb0086638fc7"/>
  <p:tag name="KSO_WM_SLIDE_BK_DARK_LIGHT" val="2"/>
  <p:tag name="KSO_WM_SLIDE_BACKGROUND_TYPE" val="general"/>
  <p:tag name="KSO_WM_SLIDE_SUPPORT_FEATURE_TYPE" val="3"/>
  <p:tag name="KSO_WM_TEMPLATE_ASSEMBLE_XID" val="60656e944054ed1e2fb7fbff"/>
  <p:tag name="KSO_WM_TEMPLATE_ASSEMBLE_GROUPID" val="60656e944054ed1e2fb7fbff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3566_1*i*1"/>
  <p:tag name="KSO_WM_TEMPLATE_CATEGORY" val="diagram"/>
  <p:tag name="KSO_WM_TEMPLATE_INDEX" val="2021356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439360daf21499ca0f584414eea1c9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f2c8d5a491bb0086638fc7"/>
  <p:tag name="KSO_WM_CHIP_XID" val="5ef2c8d5a491bb0086638fc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6"/>
  <p:tag name="KSO_WM_TEMPLATE_ASSEMBLE_XID" val="60656e944054ed1e2fb7fbff"/>
  <p:tag name="KSO_WM_TEMPLATE_ASSEMBLE_GROUPID" val="60656e944054ed1e2fb7fbff"/>
</p:tagLst>
</file>

<file path=ppt/theme/theme1.xml><?xml version="1.0" encoding="utf-8"?>
<a:theme xmlns:a="http://schemas.openxmlformats.org/drawingml/2006/main" name="1_Office 主题">
  <a:themeElements>
    <a:clrScheme name="自定义 20">
      <a:dk1>
        <a:sysClr val="windowText" lastClr="000000"/>
      </a:dk1>
      <a:lt1>
        <a:srgbClr val="FFFFFF"/>
      </a:lt1>
      <a:dk2>
        <a:srgbClr val="411401"/>
      </a:dk2>
      <a:lt2>
        <a:srgbClr val="FFFFFF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0070C0"/>
      </a:hlink>
      <a:folHlink>
        <a:srgbClr val="00B0F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/>
          </a:solidFill>
        </a:ln>
      </a:spPr>
      <a:bodyPr wrap="square" rtlCol="0">
        <a:noAutofit/>
      </a:bodyPr>
      <a:lstStyle>
        <a:defPPr>
          <a:defRPr lang="en-US" altLang="zh-CN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2155</Words>
  <Application>WPS 演示</Application>
  <PresentationFormat>宽屏</PresentationFormat>
  <Paragraphs>216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Calibri</vt:lpstr>
      <vt:lpstr>Arial</vt:lpstr>
      <vt:lpstr>Impact</vt:lpstr>
      <vt:lpstr>Arial Unicode MS</vt:lpstr>
      <vt:lpstr>Arial Black</vt:lpstr>
      <vt:lpstr>等线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Frankie范</dc:creator>
  <cp:lastModifiedBy>A*</cp:lastModifiedBy>
  <cp:revision>125</cp:revision>
  <dcterms:created xsi:type="dcterms:W3CDTF">2022-11-03T10:26:00Z</dcterms:created>
  <dcterms:modified xsi:type="dcterms:W3CDTF">2024-05-29T01:43:29Z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8B07A92662B3446FAF1AA1D35E66633B_13</vt:lpwstr>
  </property>
  <property fmtid="{D5CDD505-2E9C-101B-9397-08002B2CF9AE}" pid="3" name="KSOProductBuildVer">
    <vt:lpwstr>2052-12.1.0.16929</vt:lpwstr>
  </property>
</Properties>
</file>